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0"/>
  </p:notesMasterIdLst>
  <p:sldIdLst>
    <p:sldId id="256" r:id="rId2"/>
    <p:sldId id="257" r:id="rId3"/>
    <p:sldId id="304" r:id="rId4"/>
    <p:sldId id="276" r:id="rId5"/>
    <p:sldId id="274" r:id="rId6"/>
    <p:sldId id="275" r:id="rId7"/>
    <p:sldId id="277" r:id="rId8"/>
    <p:sldId id="278" r:id="rId9"/>
    <p:sldId id="280" r:id="rId10"/>
    <p:sldId id="260" r:id="rId11"/>
    <p:sldId id="259" r:id="rId12"/>
    <p:sldId id="261" r:id="rId13"/>
    <p:sldId id="262" r:id="rId14"/>
    <p:sldId id="263" r:id="rId15"/>
    <p:sldId id="264" r:id="rId16"/>
    <p:sldId id="265" r:id="rId17"/>
    <p:sldId id="266" r:id="rId18"/>
    <p:sldId id="267" r:id="rId19"/>
    <p:sldId id="306" r:id="rId20"/>
    <p:sldId id="307" r:id="rId21"/>
    <p:sldId id="282" r:id="rId22"/>
    <p:sldId id="284" r:id="rId23"/>
    <p:sldId id="288" r:id="rId24"/>
    <p:sldId id="289" r:id="rId25"/>
    <p:sldId id="292" r:id="rId26"/>
    <p:sldId id="296" r:id="rId27"/>
    <p:sldId id="298" r:id="rId28"/>
    <p:sldId id="297" r:id="rId29"/>
    <p:sldId id="309" r:id="rId30"/>
    <p:sldId id="310" r:id="rId31"/>
    <p:sldId id="311" r:id="rId32"/>
    <p:sldId id="342" r:id="rId33"/>
    <p:sldId id="343" r:id="rId34"/>
    <p:sldId id="271" r:id="rId35"/>
    <p:sldId id="272" r:id="rId36"/>
    <p:sldId id="273" r:id="rId37"/>
    <p:sldId id="268" r:id="rId38"/>
    <p:sldId id="27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99" autoAdjust="0"/>
    <p:restoredTop sz="93445" autoAdjust="0"/>
  </p:normalViewPr>
  <p:slideViewPr>
    <p:cSldViewPr>
      <p:cViewPr varScale="1">
        <p:scale>
          <a:sx n="115" d="100"/>
          <a:sy n="115" d="100"/>
        </p:scale>
        <p:origin x="148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B787F9-B543-4FF1-A833-1FF445CFB291}" type="datetimeFigureOut">
              <a:rPr lang="en-US" smtClean="0"/>
              <a:pPr/>
              <a:t>4/24/17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511950-C0F1-47A2-AE07-AD351B2F91A1}" type="slidenum">
              <a:rPr lang="en-US" smtClean="0"/>
              <a:pPr/>
              <a:t>‹#›</a:t>
            </a:fld>
            <a:endParaRPr lang="en-US"/>
          </a:p>
        </p:txBody>
      </p:sp>
    </p:spTree>
    <p:extLst>
      <p:ext uri="{BB962C8B-B14F-4D97-AF65-F5344CB8AC3E}">
        <p14:creationId xmlns:p14="http://schemas.microsoft.com/office/powerpoint/2010/main" val="261737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Calcific</a:t>
            </a:r>
            <a:r>
              <a:rPr lang="en-US" dirty="0" smtClean="0"/>
              <a:t> tendonitis</a:t>
            </a:r>
            <a:endParaRPr lang="en-US" dirty="0"/>
          </a:p>
        </p:txBody>
      </p:sp>
      <p:sp>
        <p:nvSpPr>
          <p:cNvPr id="4" name="Slide Number Placeholder 3"/>
          <p:cNvSpPr>
            <a:spLocks noGrp="1"/>
          </p:cNvSpPr>
          <p:nvPr>
            <p:ph type="sldNum" sz="quarter" idx="10"/>
          </p:nvPr>
        </p:nvSpPr>
        <p:spPr/>
        <p:txBody>
          <a:bodyPr/>
          <a:lstStyle/>
          <a:p>
            <a:fld id="{C2511950-C0F1-47A2-AE07-AD351B2F91A1}"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err="1" smtClean="0"/>
              <a:t>Grashey</a:t>
            </a:r>
            <a:r>
              <a:rPr lang="en-US" dirty="0" smtClean="0"/>
              <a:t> view – shoulder in plane of scapula; Patient erect, turned 30-35° toward the side being </a:t>
            </a:r>
            <a:r>
              <a:rPr lang="en-US" dirty="0" err="1" smtClean="0"/>
              <a:t>xrayed</a:t>
            </a:r>
            <a:r>
              <a:rPr lang="en-US" dirty="0" smtClean="0"/>
              <a:t>.</a:t>
            </a:r>
          </a:p>
          <a:p>
            <a:pPr eaLnBrk="1" hangingPunct="1">
              <a:spcBef>
                <a:spcPct val="0"/>
              </a:spcBef>
            </a:pPr>
            <a:r>
              <a:rPr lang="en-US" dirty="0" smtClean="0"/>
              <a:t>Outlet view - Position: Erect with anterior aspect of affected shoulder against x-ray plate and rotating other shoulder out 40 deg°.</a:t>
            </a:r>
          </a:p>
          <a:p>
            <a:pPr eaLnBrk="1" hangingPunct="1">
              <a:spcBef>
                <a:spcPct val="0"/>
              </a:spcBef>
            </a:pPr>
            <a:r>
              <a:rPr lang="en-US" dirty="0" smtClean="0"/>
              <a:t>Beam: aimed from </a:t>
            </a:r>
            <a:r>
              <a:rPr lang="en-US" dirty="0" err="1" smtClean="0"/>
              <a:t>posteriorly</a:t>
            </a:r>
            <a:r>
              <a:rPr lang="en-US" dirty="0" smtClean="0"/>
              <a:t> along scapular spine but with the beam aimed with 10° caudal tilt.</a:t>
            </a:r>
          </a:p>
          <a:p>
            <a:pPr eaLnBrk="1" hangingPunct="1">
              <a:spcBef>
                <a:spcPct val="0"/>
              </a:spcBef>
            </a:pPr>
            <a:r>
              <a:rPr lang="en-US" dirty="0" smtClean="0"/>
              <a:t>30* caudal tilt AP</a:t>
            </a:r>
          </a:p>
          <a:p>
            <a:pPr eaLnBrk="1" hangingPunct="1">
              <a:spcBef>
                <a:spcPct val="0"/>
              </a:spcBef>
            </a:pPr>
            <a:endParaRPr lang="en-US" dirty="0" smtClean="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5A6D8F-C782-400C-8BA4-EC291CE5637B}" type="slidenum">
              <a:rPr lang="en-US"/>
              <a:pPr fontAlgn="base">
                <a:spcBef>
                  <a:spcPct val="0"/>
                </a:spcBef>
                <a:spcAft>
                  <a:spcPct val="0"/>
                </a:spcAft>
                <a:defRPr/>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May demonstrate findings of…  findings that indicate this condition include bursal thickness &gt; 3 mm,…</a:t>
            </a:r>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032843-37BF-41F8-A148-80E711CDC9E3}" type="slidenum">
              <a:rPr lang="en-US"/>
              <a:pPr fontAlgn="base">
                <a:spcBef>
                  <a:spcPct val="0"/>
                </a:spcBef>
                <a:spcAft>
                  <a:spcPct val="0"/>
                </a:spcAft>
                <a:defRPr/>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A8C01D-1ABA-410B-A2F4-F35EF27A1409}" type="slidenum">
              <a:rPr lang="en-US"/>
              <a:pPr fontAlgn="base">
                <a:spcBef>
                  <a:spcPct val="0"/>
                </a:spcBef>
                <a:spcAft>
                  <a:spcPct val="0"/>
                </a:spcAft>
                <a:defRPr/>
              </a:pPr>
              <a:t>24</a:t>
            </a:fld>
            <a:endParaRPr lang="en-US"/>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50DC7A-F0AC-41AC-AF58-CBFBBFDD9C2A}" type="slidenum">
              <a:rPr lang="en-US"/>
              <a:pPr fontAlgn="base">
                <a:spcBef>
                  <a:spcPct val="0"/>
                </a:spcBef>
                <a:spcAft>
                  <a:spcPct val="0"/>
                </a:spcAft>
                <a:defRPr/>
              </a:pPr>
              <a:t>27</a:t>
            </a:fld>
            <a:endParaRPr lang="en-US"/>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research comparing the two techniques with essentially equivalent results.  Depending on the paper, they have advocated different approaches with minor differences.  This was a good metaanalysis of 9 studies showing essentially equivalent surgical times…  What they did note was that patients treated with arthroscopic acromioplasty returned to work…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61C72B-6862-4672-80B0-96B3EF636088}" type="slidenum">
              <a:rPr lang="en-US"/>
              <a:pPr fontAlgn="base">
                <a:spcBef>
                  <a:spcPct val="0"/>
                </a:spcBef>
                <a:spcAft>
                  <a:spcPct val="0"/>
                </a:spcAft>
                <a:defRPr/>
              </a:pPr>
              <a:t>28</a:t>
            </a:fld>
            <a:endParaRPr lang="en-US"/>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Arthroscopic view of the </a:t>
            </a:r>
            <a:r>
              <a:rPr lang="en-US" dirty="0" err="1" smtClean="0"/>
              <a:t>coracoacromial</a:t>
            </a:r>
            <a:r>
              <a:rPr lang="en-US" dirty="0" smtClean="0"/>
              <a:t> ligament (CAL) from a posterior portal. The CAL has evidence of abrasion and fraying consistent with that seen in </a:t>
            </a:r>
            <a:r>
              <a:rPr lang="en-US" dirty="0" err="1" smtClean="0"/>
              <a:t>subacromial</a:t>
            </a:r>
            <a:r>
              <a:rPr lang="en-US" dirty="0" smtClean="0"/>
              <a:t> impingement.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You are already there and it does not take much time</a:t>
            </a:r>
          </a:p>
          <a:p>
            <a:r>
              <a:rPr lang="en-US" dirty="0" smtClean="0"/>
              <a:t> It helps with visualization</a:t>
            </a:r>
          </a:p>
          <a:p>
            <a:r>
              <a:rPr lang="en-US" dirty="0" smtClean="0"/>
              <a:t> Low morbidity due to the procedure</a:t>
            </a:r>
          </a:p>
          <a:p>
            <a:endParaRPr lang="en-US" dirty="0"/>
          </a:p>
        </p:txBody>
      </p:sp>
      <p:sp>
        <p:nvSpPr>
          <p:cNvPr id="4" name="Slide Number Placeholder 3"/>
          <p:cNvSpPr>
            <a:spLocks noGrp="1"/>
          </p:cNvSpPr>
          <p:nvPr>
            <p:ph type="sldNum" sz="quarter" idx="10"/>
          </p:nvPr>
        </p:nvSpPr>
        <p:spPr/>
        <p:txBody>
          <a:bodyPr/>
          <a:lstStyle/>
          <a:p>
            <a:fld id="{C2511950-C0F1-47A2-AE07-AD351B2F91A1}" type="slidenum">
              <a:rPr lang="en-US" smtClean="0"/>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37F358-25AF-4D6B-B10A-FCB887AB8852}" type="slidenum">
              <a:rPr lang="en-US"/>
              <a:pPr/>
              <a:t>36</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a:t>B = crescent tissue: avascular thin tissue partly attached at footprint</a:t>
            </a:r>
          </a:p>
          <a:p>
            <a:r>
              <a:rPr lang="en-US"/>
              <a:t>C = cuff cable: thickening of coracohumeral ligament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65538"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There has been lots of debate about the precise location of extrinsic compression source.  Watson-Jones thought it was localized laterally and corrective surgery, lateral or even radial </a:t>
            </a:r>
            <a:r>
              <a:rPr lang="en-US" dirty="0" err="1" smtClean="0"/>
              <a:t>acromionectomy</a:t>
            </a:r>
            <a:r>
              <a:rPr lang="en-US" dirty="0" smtClean="0"/>
              <a:t>, caused deltoid damage.  In opposition to this </a:t>
            </a:r>
            <a:r>
              <a:rPr lang="en-US" dirty="0" err="1" smtClean="0"/>
              <a:t>Neer</a:t>
            </a:r>
            <a:r>
              <a:rPr lang="en-US" dirty="0" smtClean="0"/>
              <a:t> thought it was more anterior.  In his </a:t>
            </a:r>
            <a:r>
              <a:rPr lang="en-US" dirty="0" err="1" smtClean="0"/>
              <a:t>disection</a:t>
            </a:r>
            <a:r>
              <a:rPr lang="en-US" dirty="0" smtClean="0"/>
              <a:t> of 100 cadavers scapulae, they proposed that the pathology was anterior and not lateral, hence anterior </a:t>
            </a:r>
            <a:r>
              <a:rPr lang="en-US" dirty="0" err="1" smtClean="0"/>
              <a:t>acromioplasty</a:t>
            </a:r>
            <a:r>
              <a:rPr lang="en-US" dirty="0" smtClean="0"/>
              <a:t>.</a:t>
            </a:r>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3990BD-1D9E-4D7D-9749-F8782951AB11}" type="slidenum">
              <a:rPr lang="en-US"/>
              <a:pPr fontAlgn="base">
                <a:spcBef>
                  <a:spcPct val="0"/>
                </a:spcBef>
                <a:spcAft>
                  <a:spcPct val="0"/>
                </a:spcAft>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err="1" smtClean="0"/>
              <a:t>Bigliani</a:t>
            </a:r>
            <a:r>
              <a:rPr lang="en-US" dirty="0" smtClean="0"/>
              <a:t> described 4 types based on </a:t>
            </a:r>
            <a:r>
              <a:rPr lang="en-US" dirty="0" err="1" smtClean="0"/>
              <a:t>acromial</a:t>
            </a:r>
            <a:r>
              <a:rPr lang="en-US" dirty="0" smtClean="0"/>
              <a:t> shape.  They noted that a hook-shaped </a:t>
            </a:r>
            <a:r>
              <a:rPr lang="en-US" dirty="0" err="1" smtClean="0"/>
              <a:t>acromion</a:t>
            </a:r>
            <a:r>
              <a:rPr lang="en-US" dirty="0" smtClean="0"/>
              <a:t> was associated with higher incidence of cuff degeneration.</a:t>
            </a:r>
          </a:p>
          <a:p>
            <a:pPr eaLnBrk="1" hangingPunct="1">
              <a:spcBef>
                <a:spcPct val="0"/>
              </a:spcBef>
            </a:pPr>
            <a:r>
              <a:rPr lang="en-US" dirty="0" smtClean="0"/>
              <a:t>Since then, others have reported a higher incidence of cuff tears with type III </a:t>
            </a:r>
            <a:r>
              <a:rPr lang="en-US" dirty="0" err="1" smtClean="0"/>
              <a:t>acromial</a:t>
            </a:r>
            <a:r>
              <a:rPr lang="en-US" dirty="0" smtClean="0"/>
              <a:t> </a:t>
            </a:r>
            <a:r>
              <a:rPr lang="en-US" dirty="0" err="1" smtClean="0"/>
              <a:t>impingment</a:t>
            </a:r>
            <a:r>
              <a:rPr lang="en-US" dirty="0" smtClean="0"/>
              <a:t>.</a:t>
            </a:r>
          </a:p>
          <a:p>
            <a:pPr eaLnBrk="1" hangingPunct="1">
              <a:spcBef>
                <a:spcPct val="0"/>
              </a:spcBef>
            </a:pPr>
            <a:r>
              <a:rPr lang="en-US" dirty="0" smtClean="0"/>
              <a:t>Some literature has suggested that spurs and other bony outgrowths are the result of ossification of the CAL insertion.  There are multiple studies suggesting that shoulder motion produces tensile forces on the ligament which may lead to degenerative changes, including these bony spurs.</a:t>
            </a:r>
          </a:p>
          <a:p>
            <a:pPr eaLnBrk="1" hangingPunct="1">
              <a:spcBef>
                <a:spcPct val="0"/>
              </a:spcBef>
            </a:pPr>
            <a:r>
              <a:rPr lang="en-US" dirty="0" smtClean="0"/>
              <a:t>There is also confusion whether </a:t>
            </a:r>
            <a:r>
              <a:rPr lang="en-US" dirty="0" err="1" smtClean="0"/>
              <a:t>acromial</a:t>
            </a:r>
            <a:r>
              <a:rPr lang="en-US" dirty="0" smtClean="0"/>
              <a:t> shape is primary or secondary factor in cuff disease.  Nicholson did an interesting evaluation of based on scapulae from the Cleveland Museum of Natural history .  Looked at 420 scapulae of varying ages and found that overall the shape of the </a:t>
            </a:r>
            <a:r>
              <a:rPr lang="en-US" dirty="0" err="1" smtClean="0"/>
              <a:t>acromion</a:t>
            </a:r>
            <a:r>
              <a:rPr lang="en-US" dirty="0" smtClean="0"/>
              <a:t> remained constant while the incidence of spurs increased with age.</a:t>
            </a:r>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D6D72B-101F-41EB-93FD-49D827E23CA4}" type="slidenum">
              <a:rPr lang="en-US"/>
              <a:pPr fontAlgn="base">
                <a:spcBef>
                  <a:spcPct val="0"/>
                </a:spcBef>
                <a:spcAft>
                  <a:spcPct val="0"/>
                </a:spcAft>
                <a:defRPr/>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IR/ER:</a:t>
            </a:r>
            <a:r>
              <a:rPr lang="en-US" baseline="0" dirty="0" smtClean="0"/>
              <a:t> with elbows at side versus with elbows abducted 90*</a:t>
            </a:r>
            <a:endParaRPr lang="en-US" dirty="0"/>
          </a:p>
        </p:txBody>
      </p:sp>
      <p:sp>
        <p:nvSpPr>
          <p:cNvPr id="4" name="Slide Number Placeholder 3"/>
          <p:cNvSpPr>
            <a:spLocks noGrp="1"/>
          </p:cNvSpPr>
          <p:nvPr>
            <p:ph type="sldNum" sz="quarter" idx="10"/>
          </p:nvPr>
        </p:nvSpPr>
        <p:spPr/>
        <p:txBody>
          <a:bodyPr/>
          <a:lstStyle/>
          <a:p>
            <a:fld id="{C2511950-C0F1-47A2-AE07-AD351B2F91A1}"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52226"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67586"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r>
              <a:rPr lang="en-US" dirty="0" err="1" smtClean="0"/>
              <a:t>Neers</a:t>
            </a:r>
            <a:r>
              <a:rPr lang="en-US" dirty="0" smtClean="0"/>
              <a:t> sign, Hawkins</a:t>
            </a:r>
            <a:r>
              <a:rPr lang="en-US" baseline="0" dirty="0" smtClean="0"/>
              <a:t> test, </a:t>
            </a:r>
            <a:r>
              <a:rPr lang="en-US" baseline="0" dirty="0" err="1" smtClean="0"/>
              <a:t>Neers</a:t>
            </a:r>
            <a:r>
              <a:rPr lang="en-US" baseline="0" dirty="0" smtClean="0"/>
              <a:t> test: relief of pain on </a:t>
            </a:r>
            <a:r>
              <a:rPr lang="en-US" baseline="0" dirty="0" err="1" smtClean="0"/>
              <a:t>neers</a:t>
            </a:r>
            <a:r>
              <a:rPr lang="en-US" baseline="0" dirty="0" smtClean="0"/>
              <a:t> sign after injection, painful abduction arc test (60-100*), resisted abduction 90* (</a:t>
            </a:r>
            <a:r>
              <a:rPr lang="en-US" baseline="0" dirty="0" err="1" smtClean="0"/>
              <a:t>pronation</a:t>
            </a:r>
            <a:r>
              <a:rPr lang="en-US" baseline="0" dirty="0" smtClean="0"/>
              <a: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70658"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71682"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p:spPr>
      </p:sp>
      <p:sp>
        <p:nvSpPr>
          <p:cNvPr id="75778"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B8AC2F04-AFE5-4344-8FE3-9B3D382C6074}" type="datetimeFigureOut">
              <a:rPr lang="en-US" smtClean="0"/>
              <a:pPr/>
              <a:t>4/24/17</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CCB041C8-8D63-4BB5-B1DD-674B7A50D35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8AC2F04-AFE5-4344-8FE3-9B3D382C6074}" type="datetimeFigureOut">
              <a:rPr lang="en-US" smtClean="0"/>
              <a:pPr/>
              <a:t>4/24/17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041C8-8D63-4BB5-B1DD-674B7A50D35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8AC2F04-AFE5-4344-8FE3-9B3D382C6074}" type="datetimeFigureOut">
              <a:rPr lang="en-US" smtClean="0"/>
              <a:pPr/>
              <a:t>4/24/17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041C8-8D63-4BB5-B1DD-674B7A50D35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B66410E-FB1B-4489-88BF-ED778749809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8AC2F04-AFE5-4344-8FE3-9B3D382C6074}" type="datetimeFigureOut">
              <a:rPr lang="en-US" smtClean="0"/>
              <a:pPr/>
              <a:t>4/24/17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041C8-8D63-4BB5-B1DD-674B7A50D35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8AC2F04-AFE5-4344-8FE3-9B3D382C6074}" type="datetimeFigureOut">
              <a:rPr lang="en-US" smtClean="0"/>
              <a:pPr/>
              <a:t>4/24/17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041C8-8D63-4BB5-B1DD-674B7A50D35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8AC2F04-AFE5-4344-8FE3-9B3D382C6074}" type="datetimeFigureOut">
              <a:rPr lang="en-US" smtClean="0"/>
              <a:pPr/>
              <a:t>4/24/17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041C8-8D63-4BB5-B1DD-674B7A50D35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B8AC2F04-AFE5-4344-8FE3-9B3D382C6074}" type="datetimeFigureOut">
              <a:rPr lang="en-US" smtClean="0"/>
              <a:pPr/>
              <a:t>4/24/17</a:t>
            </a:fld>
            <a:endParaRPr lang="en-US"/>
          </a:p>
        </p:txBody>
      </p:sp>
      <p:sp>
        <p:nvSpPr>
          <p:cNvPr id="27" name="Slide Number Placeholder 26"/>
          <p:cNvSpPr>
            <a:spLocks noGrp="1"/>
          </p:cNvSpPr>
          <p:nvPr>
            <p:ph type="sldNum" sz="quarter" idx="11"/>
          </p:nvPr>
        </p:nvSpPr>
        <p:spPr/>
        <p:txBody>
          <a:bodyPr rtlCol="0"/>
          <a:lstStyle/>
          <a:p>
            <a:fld id="{CCB041C8-8D63-4BB5-B1DD-674B7A50D358}"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B8AC2F04-AFE5-4344-8FE3-9B3D382C6074}" type="datetimeFigureOut">
              <a:rPr lang="en-US" smtClean="0"/>
              <a:pPr/>
              <a:t>4/24/17</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CCB041C8-8D63-4BB5-B1DD-674B7A50D35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AC2F04-AFE5-4344-8FE3-9B3D382C6074}" type="datetimeFigureOut">
              <a:rPr lang="en-US" smtClean="0"/>
              <a:pPr/>
              <a:t>4/24/17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B041C8-8D63-4BB5-B1DD-674B7A50D35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8AC2F04-AFE5-4344-8FE3-9B3D382C6074}" type="datetimeFigureOut">
              <a:rPr lang="en-US" smtClean="0"/>
              <a:pPr/>
              <a:t>4/24/17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041C8-8D63-4BB5-B1DD-674B7A50D3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8AC2F04-AFE5-4344-8FE3-9B3D382C6074}" type="datetimeFigureOut">
              <a:rPr lang="en-US" smtClean="0"/>
              <a:pPr/>
              <a:t>4/24/17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041C8-8D63-4BB5-B1DD-674B7A50D3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B8AC2F04-AFE5-4344-8FE3-9B3D382C6074}" type="datetimeFigureOut">
              <a:rPr lang="en-US" smtClean="0"/>
              <a:pPr/>
              <a:t>4/24/17</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CCB041C8-8D63-4BB5-B1DD-674B7A50D3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url?sa=i&amp;rct=j&amp;q=&amp;esrc=s&amp;frm=1&amp;source=images&amp;cd=&amp;cad=rja&amp;docid=-rYq7fDIzGDt8M&amp;tbnid=V-aQz2eCevLbWM:&amp;ved=0CAUQjRw&amp;url=http://www.methodistorthopedics.com/impingement-syndrome&amp;ei=sdhrUsmrAszokAfTrYHYAQ&amp;bvm=bv.55123115,d.eW0&amp;psig=AFQjCNGHQ8_5VdTaSYJJrHieVA98tVUoxQ&amp;ust=1382885911667696" TargetMode="Externa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wmf"/></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j1Qx_t7PddAUtM&amp;tbnid=qG50Uq3TJXVVmM:&amp;ved=0CAUQjRw&amp;url=http://en.wikipedia.org/wiki/Impingement_syndrome&amp;ei=f-BrUrD4A9PNkQeLxoAw&amp;bvm=bv.55123115,d.eW0&amp;psig=AFQjCNGHQ8_5VdTaSYJJrHieVA98tVUoxQ&amp;ust=1382885911667696" TargetMode="External"/><Relationship Id="rId4" Type="http://schemas.openxmlformats.org/officeDocument/2006/relationships/image" Target="../media/image18.jpeg"/><Relationship Id="rId5" Type="http://schemas.openxmlformats.org/officeDocument/2006/relationships/hyperlink" Target="http://www.google.com/url?sa=i&amp;rct=j&amp;q=&amp;esrc=s&amp;frm=1&amp;source=images&amp;cd=&amp;cad=rja&amp;docid=UghyPaO9sXIz-M&amp;tbnid=FzW_q1M9bYeXJM:&amp;ved=0CAUQjRw&amp;url=http://www.eorthopod.com/content/adhesive-capsulitis&amp;ei=B-FrUrPoNYiSkQeivYCYAg&amp;bvm=bv.55123115,d.eW0&amp;psig=AFQjCNGH6fmiJBzSQL8f9JpjgKG7sgT5Jg&amp;ust=1382887953260810" TargetMode="External"/><Relationship Id="rId6"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NULL" TargetMode="External"/><Relationship Id="rId5" Type="http://schemas.openxmlformats.org/officeDocument/2006/relationships/image" Target="../media/image21.w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wmf"/><Relationship Id="rId5" Type="http://schemas.openxmlformats.org/officeDocument/2006/relationships/image" Target="../media/image28.wmf"/><Relationship Id="rId6" Type="http://schemas.openxmlformats.org/officeDocument/2006/relationships/image" Target="../media/image29.wmf"/><Relationship Id="rId7" Type="http://schemas.openxmlformats.org/officeDocument/2006/relationships/image" Target="../media/image30.wmf"/><Relationship Id="rId1" Type="http://schemas.openxmlformats.org/officeDocument/2006/relationships/slideLayout" Target="../slideLayouts/slideLayout2.xml"/><Relationship Id="rId2" Type="http://schemas.openxmlformats.org/officeDocument/2006/relationships/image" Target="../media/image2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wmf"/><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Shoulder </a:t>
            </a:r>
            <a:r>
              <a:rPr lang="en-US" dirty="0" err="1" smtClean="0"/>
              <a:t>Subacromial</a:t>
            </a:r>
            <a:r>
              <a:rPr lang="en-US" dirty="0" smtClean="0"/>
              <a:t> (outlet) Impingement</a:t>
            </a:r>
            <a:endParaRPr lang="en-US" dirty="0"/>
          </a:p>
        </p:txBody>
      </p:sp>
      <p:sp>
        <p:nvSpPr>
          <p:cNvPr id="3" name="Subtitle 2"/>
          <p:cNvSpPr>
            <a:spLocks noGrp="1"/>
          </p:cNvSpPr>
          <p:nvPr>
            <p:ph type="subTitle" idx="1"/>
          </p:nvPr>
        </p:nvSpPr>
        <p:spPr/>
        <p:txBody>
          <a:bodyPr/>
          <a:lstStyle/>
          <a:p>
            <a:r>
              <a:rPr lang="en-US" dirty="0" smtClean="0"/>
              <a:t>Ian S Rice MD</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Examination</a:t>
            </a:r>
            <a:endParaRPr lang="en-US" dirty="0"/>
          </a:p>
        </p:txBody>
      </p:sp>
      <p:sp>
        <p:nvSpPr>
          <p:cNvPr id="3" name="Content Placeholder 2"/>
          <p:cNvSpPr>
            <a:spLocks noGrp="1"/>
          </p:cNvSpPr>
          <p:nvPr>
            <p:ph idx="1"/>
          </p:nvPr>
        </p:nvSpPr>
        <p:spPr/>
        <p:txBody>
          <a:bodyPr>
            <a:normAutofit fontScale="92500" lnSpcReduction="10000"/>
          </a:bodyPr>
          <a:lstStyle/>
          <a:p>
            <a:pPr>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Develop a routine</a:t>
            </a:r>
          </a:p>
          <a:p>
            <a:pPr>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Inspection</a:t>
            </a:r>
          </a:p>
          <a:p>
            <a:pPr lvl="1">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(deformity, symmetry, skin lesions, muscle atrophy)</a:t>
            </a:r>
          </a:p>
          <a:p>
            <a:pPr>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Palpation</a:t>
            </a:r>
          </a:p>
          <a:p>
            <a:pPr>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AROM first</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FF: 180, ABD: 180, IR: 60, ER: 80</a:t>
            </a:r>
          </a:p>
          <a:p>
            <a:pPr>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PROM  </a:t>
            </a:r>
          </a:p>
          <a:p>
            <a:pPr>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Muscle strength</a:t>
            </a:r>
          </a:p>
          <a:p>
            <a:pPr>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Neurovascular exam</a:t>
            </a:r>
          </a:p>
          <a:p>
            <a:pPr>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Special tests</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srcRect/>
          <a:stretch>
            <a:fillRect/>
          </a:stretch>
        </p:blipFill>
        <p:spPr bwMode="auto">
          <a:xfrm>
            <a:off x="1219200" y="0"/>
            <a:ext cx="5986463" cy="6858000"/>
          </a:xfrm>
          <a:prstGeom prst="rect">
            <a:avLst/>
          </a:prstGeom>
          <a:noFill/>
          <a:ln w="9525">
            <a:noFill/>
            <a:round/>
            <a:headEnd/>
            <a:tailEnd/>
          </a:ln>
          <a:effectLst/>
        </p:spPr>
      </p:pic>
      <p:sp>
        <p:nvSpPr>
          <p:cNvPr id="10242" name="Rectangle 2"/>
          <p:cNvSpPr>
            <a:spLocks noGrp="1" noChangeArrowheads="1"/>
          </p:cNvSpPr>
          <p:nvPr>
            <p:ph type="title"/>
          </p:nvPr>
        </p:nvSpPr>
        <p:spPr>
          <a:xfrm>
            <a:off x="1371600" y="565150"/>
            <a:ext cx="7378700" cy="1233488"/>
          </a:xfrm>
          <a:ln/>
        </p:spPr>
        <p:txBody>
          <a:bodyPr lIns="0" tIns="0" rIns="0" bIns="0"/>
          <a:lstStyle/>
          <a:p>
            <a:endParaRPr lang="en-US"/>
          </a:p>
        </p:txBody>
      </p:sp>
      <p:sp>
        <p:nvSpPr>
          <p:cNvPr id="10243" name="Rectangle 3"/>
          <p:cNvSpPr>
            <a:spLocks noGrp="1" noChangeArrowheads="1"/>
          </p:cNvSpPr>
          <p:nvPr>
            <p:ph idx="1"/>
          </p:nvPr>
        </p:nvSpPr>
        <p:spPr>
          <a:xfrm>
            <a:off x="6858000" y="2381250"/>
            <a:ext cx="2057400" cy="3792538"/>
          </a:xfrm>
          <a:ln/>
        </p:spPr>
        <p:txBody>
          <a:bodyPr lIns="0" tIns="0" rIns="0" bIns="0"/>
          <a:lstStyle/>
          <a:p>
            <a:r>
              <a:rPr lang="en-GB"/>
              <a:t>Codman's point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Examination</a:t>
            </a:r>
            <a:endParaRPr lang="en-US" dirty="0"/>
          </a:p>
        </p:txBody>
      </p:sp>
      <p:sp>
        <p:nvSpPr>
          <p:cNvPr id="3" name="Content Placeholder 2"/>
          <p:cNvSpPr>
            <a:spLocks noGrp="1"/>
          </p:cNvSpPr>
          <p:nvPr>
            <p:ph idx="1"/>
          </p:nvPr>
        </p:nvSpPr>
        <p:spPr/>
        <p:txBody>
          <a:bodyPr/>
          <a:lstStyle/>
          <a:p>
            <a:r>
              <a:rPr lang="en-US" dirty="0" smtClean="0"/>
              <a:t>Special Maneuvers</a:t>
            </a:r>
          </a:p>
          <a:p>
            <a:pPr lvl="1">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Impingement</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err="1" smtClean="0"/>
              <a:t>Hawkin’s</a:t>
            </a:r>
            <a:r>
              <a:rPr lang="en-GB" dirty="0" smtClean="0"/>
              <a:t> </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err="1" smtClean="0"/>
              <a:t>Neer's</a:t>
            </a:r>
            <a:r>
              <a:rPr lang="en-GB" dirty="0" smtClean="0"/>
              <a:t> Impingement Sign/Test</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Abduction Arc (resisted abduction)</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2514600" y="0"/>
            <a:ext cx="5038725" cy="6858000"/>
          </a:xfrm>
          <a:prstGeom prst="rect">
            <a:avLst/>
          </a:prstGeom>
          <a:noFill/>
          <a:ln w="9525">
            <a:noFill/>
            <a:round/>
            <a:headEnd/>
            <a:tailEnd/>
          </a:ln>
          <a:effectLst/>
        </p:spPr>
      </p:pic>
      <p:sp>
        <p:nvSpPr>
          <p:cNvPr id="4" name="Title 3"/>
          <p:cNvSpPr>
            <a:spLocks noGrp="1"/>
          </p:cNvSpPr>
          <p:nvPr>
            <p:ph type="title"/>
          </p:nvPr>
        </p:nvSpPr>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Examination</a:t>
            </a:r>
            <a:endParaRPr lang="en-US" dirty="0"/>
          </a:p>
        </p:txBody>
      </p:sp>
      <p:sp>
        <p:nvSpPr>
          <p:cNvPr id="3" name="Content Placeholder 2"/>
          <p:cNvSpPr>
            <a:spLocks noGrp="1"/>
          </p:cNvSpPr>
          <p:nvPr>
            <p:ph idx="1"/>
          </p:nvPr>
        </p:nvSpPr>
        <p:spPr/>
        <p:txBody>
          <a:bodyPr/>
          <a:lstStyle/>
          <a:p>
            <a:r>
              <a:rPr lang="en-US" dirty="0" smtClean="0"/>
              <a:t>Special Maneuvers</a:t>
            </a:r>
          </a:p>
          <a:p>
            <a:pPr lvl="1"/>
            <a:r>
              <a:rPr lang="en-US" dirty="0" smtClean="0"/>
              <a:t>Rotator Cuff</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Horn Blower's</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err="1" smtClean="0"/>
              <a:t>Jobe’s</a:t>
            </a:r>
            <a:r>
              <a:rPr lang="en-GB" dirty="0" smtClean="0"/>
              <a:t> test </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Belly Push</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Gerber Lift off</a:t>
            </a:r>
          </a:p>
          <a:p>
            <a:pPr lvl="2"/>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371600" y="609600"/>
            <a:ext cx="7378700" cy="1143000"/>
          </a:xfrm>
          <a:ln/>
        </p:spPr>
        <p:txBody>
          <a:bodyPr/>
          <a:lstStyle/>
          <a:p>
            <a:pPr>
              <a:lnSpc>
                <a:spcPct val="8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Horn Blower’s</a:t>
            </a:r>
          </a:p>
        </p:txBody>
      </p:sp>
      <p:pic>
        <p:nvPicPr>
          <p:cNvPr id="28674" name="Picture 2"/>
          <p:cNvPicPr>
            <a:picLocks noChangeAspect="1" noChangeArrowheads="1"/>
          </p:cNvPicPr>
          <p:nvPr/>
        </p:nvPicPr>
        <p:blipFill>
          <a:blip r:embed="rId3"/>
          <a:srcRect/>
          <a:stretch>
            <a:fillRect/>
          </a:stretch>
        </p:blipFill>
        <p:spPr bwMode="auto">
          <a:xfrm>
            <a:off x="0" y="1355725"/>
            <a:ext cx="8915400" cy="533558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1371600" y="609600"/>
            <a:ext cx="7378700" cy="1143000"/>
          </a:xfrm>
          <a:ln/>
        </p:spPr>
        <p:txBody>
          <a:bodyPr/>
          <a:lstStyle/>
          <a:p>
            <a:pPr>
              <a:lnSpc>
                <a:spcPct val="8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Jobe (“empty can”)</a:t>
            </a:r>
          </a:p>
        </p:txBody>
      </p:sp>
      <p:pic>
        <p:nvPicPr>
          <p:cNvPr id="29698" name="Picture 2"/>
          <p:cNvPicPr>
            <a:picLocks noChangeAspect="1" noChangeArrowheads="1"/>
          </p:cNvPicPr>
          <p:nvPr/>
        </p:nvPicPr>
        <p:blipFill>
          <a:blip r:embed="rId3"/>
          <a:srcRect/>
          <a:stretch>
            <a:fillRect/>
          </a:stretch>
        </p:blipFill>
        <p:spPr bwMode="auto">
          <a:xfrm>
            <a:off x="0" y="2286000"/>
            <a:ext cx="9144000" cy="43878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28600" y="609600"/>
            <a:ext cx="8915400" cy="990600"/>
          </a:xfrm>
          <a:ln/>
        </p:spPr>
        <p:txBody>
          <a:bodyPr>
            <a:normAutofit fontScale="90000"/>
          </a:bodyPr>
          <a:lstStyle/>
          <a:p>
            <a:pPr>
              <a:lnSpc>
                <a:spcPct val="8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Belly </a:t>
            </a:r>
            <a:r>
              <a:rPr lang="en-GB" dirty="0" smtClean="0"/>
              <a:t>Press/Lift Off/Sacral Lag/Bear Hug</a:t>
            </a:r>
            <a:endParaRPr lang="en-GB" dirty="0"/>
          </a:p>
        </p:txBody>
      </p:sp>
      <p:pic>
        <p:nvPicPr>
          <p:cNvPr id="33794" name="Picture 2"/>
          <p:cNvPicPr>
            <a:picLocks noChangeAspect="1" noChangeArrowheads="1"/>
          </p:cNvPicPr>
          <p:nvPr/>
        </p:nvPicPr>
        <p:blipFill>
          <a:blip r:embed="rId3"/>
          <a:srcRect/>
          <a:stretch>
            <a:fillRect/>
          </a:stretch>
        </p:blipFill>
        <p:spPr bwMode="auto">
          <a:xfrm>
            <a:off x="304800" y="1676400"/>
            <a:ext cx="4303059" cy="2438400"/>
          </a:xfrm>
          <a:prstGeom prst="rect">
            <a:avLst/>
          </a:prstGeom>
          <a:noFill/>
          <a:ln w="9525">
            <a:noFill/>
            <a:round/>
            <a:headEnd/>
            <a:tailEnd/>
          </a:ln>
          <a:effectLst/>
        </p:spPr>
      </p:pic>
      <p:pic>
        <p:nvPicPr>
          <p:cNvPr id="4" name="Picture 2"/>
          <p:cNvPicPr>
            <a:picLocks noChangeAspect="1" noChangeArrowheads="1"/>
          </p:cNvPicPr>
          <p:nvPr/>
        </p:nvPicPr>
        <p:blipFill>
          <a:blip r:embed="rId4"/>
          <a:srcRect/>
          <a:stretch>
            <a:fillRect/>
          </a:stretch>
        </p:blipFill>
        <p:spPr bwMode="auto">
          <a:xfrm>
            <a:off x="4611316" y="1600200"/>
            <a:ext cx="4532684" cy="2633662"/>
          </a:xfrm>
          <a:prstGeom prst="rect">
            <a:avLst/>
          </a:prstGeom>
          <a:noFill/>
          <a:ln w="9525">
            <a:noFill/>
            <a:round/>
            <a:headEnd/>
            <a:tailEnd/>
          </a:ln>
          <a:effectLst/>
        </p:spPr>
      </p:pic>
      <p:pic>
        <p:nvPicPr>
          <p:cNvPr id="5" name="Picture 2"/>
          <p:cNvPicPr>
            <a:picLocks noChangeAspect="1" noChangeArrowheads="1"/>
          </p:cNvPicPr>
          <p:nvPr/>
        </p:nvPicPr>
        <p:blipFill>
          <a:blip r:embed="rId5"/>
          <a:srcRect/>
          <a:stretch>
            <a:fillRect/>
          </a:stretch>
        </p:blipFill>
        <p:spPr bwMode="auto">
          <a:xfrm>
            <a:off x="2209800" y="4191000"/>
            <a:ext cx="4516493" cy="24542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Special Maneuvers</a:t>
            </a:r>
          </a:p>
          <a:p>
            <a:pPr lvl="1"/>
            <a:r>
              <a:rPr lang="en-US" dirty="0" smtClean="0"/>
              <a:t>AC Joint</a:t>
            </a:r>
          </a:p>
          <a:p>
            <a:pPr lvl="2"/>
            <a:r>
              <a:rPr lang="en-US" dirty="0" smtClean="0"/>
              <a:t>Cross arm adduction</a:t>
            </a:r>
          </a:p>
          <a:p>
            <a:pPr lvl="1"/>
            <a:r>
              <a:rPr lang="en-US" dirty="0" smtClean="0"/>
              <a:t>Adhesive </a:t>
            </a:r>
            <a:r>
              <a:rPr lang="en-US" dirty="0" err="1" smtClean="0"/>
              <a:t>Capsulitis</a:t>
            </a:r>
            <a:endParaRPr lang="en-US" dirty="0" smtClean="0"/>
          </a:p>
          <a:p>
            <a:pPr lvl="2"/>
            <a:r>
              <a:rPr lang="en-US" dirty="0" smtClean="0"/>
              <a:t>AROM </a:t>
            </a:r>
            <a:r>
              <a:rPr lang="en-US" dirty="0" err="1" smtClean="0"/>
              <a:t>vs</a:t>
            </a:r>
            <a:r>
              <a:rPr lang="en-US" dirty="0" smtClean="0"/>
              <a:t> PROM</a:t>
            </a:r>
          </a:p>
          <a:p>
            <a:pPr lvl="1"/>
            <a:r>
              <a:rPr lang="en-US" dirty="0" smtClean="0"/>
              <a:t>Biceps</a:t>
            </a:r>
          </a:p>
          <a:p>
            <a:pPr lvl="2"/>
            <a:r>
              <a:rPr lang="en-US" dirty="0" smtClean="0"/>
              <a:t>Speeds</a:t>
            </a:r>
          </a:p>
          <a:p>
            <a:pPr lvl="2"/>
            <a:r>
              <a:rPr lang="en-US" dirty="0" err="1" smtClean="0"/>
              <a:t>Yergusons</a:t>
            </a:r>
            <a:endParaRPr lang="en-US" dirty="0" smtClean="0"/>
          </a:p>
          <a:p>
            <a:pPr lvl="1"/>
            <a:r>
              <a:rPr lang="en-US" dirty="0" smtClean="0"/>
              <a:t>Labrum/Instability</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Translation</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O’Brien’s test (SLAP)</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err="1" smtClean="0"/>
              <a:t>Sulcus</a:t>
            </a:r>
            <a:r>
              <a:rPr lang="en-GB" dirty="0" smtClean="0"/>
              <a:t> Sign</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Apprehension</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Load and shift (A and P)</a:t>
            </a:r>
          </a:p>
          <a:p>
            <a:pPr lvl="2">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Jerk Test</a:t>
            </a:r>
          </a:p>
          <a:p>
            <a:pPr lvl="2"/>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971800"/>
            <a:ext cx="8229600" cy="3230563"/>
          </a:xfrm>
        </p:spPr>
        <p:txBody>
          <a:bodyPr>
            <a:normAutofit fontScale="85000" lnSpcReduction="20000"/>
          </a:bodyPr>
          <a:lstStyle/>
          <a:p>
            <a:r>
              <a:rPr lang="en-US" dirty="0" smtClean="0"/>
              <a:t>913 pts who underwent PE (8 clinical tests for impingement) and diagnostic arthroscopy.</a:t>
            </a:r>
          </a:p>
          <a:p>
            <a:pPr lvl="1">
              <a:spcBef>
                <a:spcPct val="0"/>
              </a:spcBef>
            </a:pPr>
            <a:r>
              <a:rPr lang="en-US" dirty="0" smtClean="0"/>
              <a:t>sensitivity, specificity, PPV, NPV, and overall accuracy of the tests varied significantly</a:t>
            </a:r>
          </a:p>
          <a:p>
            <a:pPr lvl="1">
              <a:spcBef>
                <a:spcPct val="0"/>
              </a:spcBef>
            </a:pPr>
            <a:r>
              <a:rPr lang="en-US" dirty="0" smtClean="0"/>
              <a:t>combination of the Hawkins-Kennedy impingement sign, painful arc sign, and </a:t>
            </a:r>
            <a:r>
              <a:rPr lang="en-US" dirty="0" err="1" smtClean="0"/>
              <a:t>infraspinatus</a:t>
            </a:r>
            <a:r>
              <a:rPr lang="en-US" dirty="0" smtClean="0"/>
              <a:t> muscle test yielded the best post test probability 95% for any degree of impingement syndrome.</a:t>
            </a:r>
          </a:p>
          <a:p>
            <a:pPr lvl="1">
              <a:spcBef>
                <a:spcPct val="0"/>
              </a:spcBef>
            </a:pPr>
            <a:r>
              <a:rPr lang="en-US" dirty="0" smtClean="0"/>
              <a:t>combination of painful arc sign, drop arm sign, and </a:t>
            </a:r>
            <a:r>
              <a:rPr lang="en-US" dirty="0" err="1" smtClean="0"/>
              <a:t>infraspinatus</a:t>
            </a:r>
            <a:r>
              <a:rPr lang="en-US" dirty="0" smtClean="0"/>
              <a:t> muscle test produced the best post test probability 91% for full thickness rotator cuff tears.</a:t>
            </a:r>
          </a:p>
          <a:p>
            <a:endParaRPr lang="en-US" dirty="0"/>
          </a:p>
        </p:txBody>
      </p:sp>
      <p:pic>
        <p:nvPicPr>
          <p:cNvPr id="4" name="Picture 4"/>
          <p:cNvPicPr>
            <a:picLocks noChangeAspect="1" noChangeArrowheads="1"/>
          </p:cNvPicPr>
          <p:nvPr/>
        </p:nvPicPr>
        <p:blipFill>
          <a:blip r:embed="rId2"/>
          <a:srcRect/>
          <a:stretch>
            <a:fillRect/>
          </a:stretch>
        </p:blipFill>
        <p:spPr bwMode="auto">
          <a:xfrm>
            <a:off x="1600200" y="0"/>
            <a:ext cx="5860886" cy="2362200"/>
          </a:xfrm>
          <a:prstGeom prst="rect">
            <a:avLst/>
          </a:prstGeom>
          <a:noFill/>
          <a:ln w="9525">
            <a:noFill/>
            <a:miter lim="800000"/>
            <a:headEnd/>
            <a:tailEnd/>
          </a:ln>
        </p:spPr>
      </p:pic>
      <p:pic>
        <p:nvPicPr>
          <p:cNvPr id="5" name="Picture 5"/>
          <p:cNvPicPr>
            <a:picLocks noChangeAspect="1" noChangeArrowheads="1"/>
          </p:cNvPicPr>
          <p:nvPr/>
        </p:nvPicPr>
        <p:blipFill>
          <a:blip r:embed="rId3"/>
          <a:srcRect/>
          <a:stretch>
            <a:fillRect/>
          </a:stretch>
        </p:blipFill>
        <p:spPr bwMode="auto">
          <a:xfrm>
            <a:off x="3124200" y="2438400"/>
            <a:ext cx="2819400" cy="2889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Definition</a:t>
            </a:r>
          </a:p>
          <a:p>
            <a:r>
              <a:rPr lang="en-US" dirty="0" smtClean="0"/>
              <a:t>Theories</a:t>
            </a:r>
          </a:p>
          <a:p>
            <a:r>
              <a:rPr lang="en-US" dirty="0" smtClean="0"/>
              <a:t>Examination</a:t>
            </a:r>
          </a:p>
          <a:p>
            <a:r>
              <a:rPr lang="en-US" dirty="0" smtClean="0"/>
              <a:t>Treatment</a:t>
            </a:r>
          </a:p>
          <a:p>
            <a:r>
              <a:rPr lang="en-US" dirty="0" smtClean="0"/>
              <a:t>Questions</a:t>
            </a:r>
          </a:p>
          <a:p>
            <a:endParaRPr lang="en-US" dirty="0"/>
          </a:p>
        </p:txBody>
      </p:sp>
      <p:pic>
        <p:nvPicPr>
          <p:cNvPr id="82946" name="Picture 2" descr="http://www.eorthopod.com/images/ContentImages/shoulder/shoulder_impingement/shoulder_impingement_intro01.jpg">
            <a:hlinkClick r:id="rId2"/>
          </p:cNvPr>
          <p:cNvPicPr>
            <a:picLocks noChangeAspect="1" noChangeArrowheads="1"/>
          </p:cNvPicPr>
          <p:nvPr/>
        </p:nvPicPr>
        <p:blipFill>
          <a:blip r:embed="rId3"/>
          <a:srcRect/>
          <a:stretch>
            <a:fillRect/>
          </a:stretch>
        </p:blipFill>
        <p:spPr bwMode="auto">
          <a:xfrm>
            <a:off x="5334000" y="2209800"/>
            <a:ext cx="3810000" cy="28575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373563"/>
          </a:xfrm>
        </p:spPr>
        <p:txBody>
          <a:bodyPr/>
          <a:lstStyle/>
          <a:p>
            <a:r>
              <a:rPr lang="en-US" dirty="0" smtClean="0"/>
              <a:t>10 healthy, normal subjects (~32y/o) had MRI</a:t>
            </a:r>
            <a:r>
              <a:rPr lang="en-US" dirty="0"/>
              <a:t> </a:t>
            </a:r>
            <a:r>
              <a:rPr lang="en-US" dirty="0" smtClean="0"/>
              <a:t>of asymptomatic shoulders in either </a:t>
            </a:r>
            <a:r>
              <a:rPr lang="en-US" dirty="0" err="1" smtClean="0"/>
              <a:t>Neer</a:t>
            </a:r>
            <a:r>
              <a:rPr lang="en-US" dirty="0" smtClean="0"/>
              <a:t> or Hawkins position.</a:t>
            </a:r>
          </a:p>
          <a:p>
            <a:r>
              <a:rPr lang="en-US" dirty="0" smtClean="0"/>
              <a:t>Rotator cuff insertion closest to </a:t>
            </a:r>
            <a:r>
              <a:rPr lang="en-US" dirty="0" err="1" smtClean="0"/>
              <a:t>anteroinferior</a:t>
            </a:r>
            <a:r>
              <a:rPr lang="en-US" dirty="0" smtClean="0"/>
              <a:t> </a:t>
            </a:r>
            <a:r>
              <a:rPr lang="en-US" dirty="0" err="1" smtClean="0"/>
              <a:t>acromion</a:t>
            </a:r>
            <a:r>
              <a:rPr lang="en-US" dirty="0" smtClean="0"/>
              <a:t> at 90 of flexion (Hawkins sign position) but not at full elevation (</a:t>
            </a:r>
            <a:r>
              <a:rPr lang="en-US" dirty="0" err="1" smtClean="0"/>
              <a:t>Neer</a:t>
            </a:r>
            <a:r>
              <a:rPr lang="en-US" dirty="0" smtClean="0"/>
              <a:t> sign position).</a:t>
            </a:r>
          </a:p>
          <a:p>
            <a:endParaRPr lang="en-US" dirty="0"/>
          </a:p>
        </p:txBody>
      </p:sp>
      <p:pic>
        <p:nvPicPr>
          <p:cNvPr id="4" name="Picture 6"/>
          <p:cNvPicPr>
            <a:picLocks noChangeAspect="1" noChangeArrowheads="1"/>
          </p:cNvPicPr>
          <p:nvPr/>
        </p:nvPicPr>
        <p:blipFill>
          <a:blip r:embed="rId2"/>
          <a:srcRect/>
          <a:stretch>
            <a:fillRect/>
          </a:stretch>
        </p:blipFill>
        <p:spPr bwMode="auto">
          <a:xfrm>
            <a:off x="533400" y="0"/>
            <a:ext cx="8054627" cy="1447800"/>
          </a:xfrm>
          <a:prstGeom prst="rect">
            <a:avLst/>
          </a:prstGeom>
          <a:noFill/>
          <a:ln w="9525">
            <a:noFill/>
            <a:miter lim="800000"/>
            <a:headEnd/>
            <a:tailEnd/>
          </a:ln>
        </p:spPr>
      </p:pic>
      <p:pic>
        <p:nvPicPr>
          <p:cNvPr id="5" name="Picture 10"/>
          <p:cNvPicPr>
            <a:picLocks noChangeAspect="1" noChangeArrowheads="1"/>
          </p:cNvPicPr>
          <p:nvPr/>
        </p:nvPicPr>
        <p:blipFill>
          <a:blip r:embed="rId3"/>
          <a:srcRect/>
          <a:stretch>
            <a:fillRect/>
          </a:stretch>
        </p:blipFill>
        <p:spPr bwMode="auto">
          <a:xfrm>
            <a:off x="457200" y="1524000"/>
            <a:ext cx="2590800" cy="1841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pPr eaLnBrk="1" fontAlgn="auto" hangingPunct="1">
              <a:spcAft>
                <a:spcPts val="0"/>
              </a:spcAft>
              <a:defRPr/>
            </a:pPr>
            <a:r>
              <a:rPr lang="en-US" dirty="0" smtClean="0">
                <a:solidFill>
                  <a:schemeClr val="tx2">
                    <a:satMod val="200000"/>
                  </a:schemeClr>
                </a:solidFill>
              </a:rPr>
              <a:t>Imaging</a:t>
            </a:r>
            <a:endParaRPr lang="en-US" dirty="0">
              <a:solidFill>
                <a:schemeClr val="tx2">
                  <a:satMod val="200000"/>
                </a:schemeClr>
              </a:solidFill>
            </a:endParaRPr>
          </a:p>
        </p:txBody>
      </p:sp>
      <p:sp>
        <p:nvSpPr>
          <p:cNvPr id="3" name="Content Placeholder 2"/>
          <p:cNvSpPr>
            <a:spLocks noGrp="1"/>
          </p:cNvSpPr>
          <p:nvPr>
            <p:ph idx="1"/>
          </p:nvPr>
        </p:nvSpPr>
        <p:spPr>
          <a:xfrm>
            <a:off x="0" y="1828800"/>
            <a:ext cx="5562600" cy="5029200"/>
          </a:xfrm>
        </p:spPr>
        <p:txBody>
          <a:bodyPr>
            <a:normAutofit fontScale="77500" lnSpcReduction="20000"/>
          </a:bodyPr>
          <a:lstStyle/>
          <a:p>
            <a:pPr marL="411480" eaLnBrk="1" fontAlgn="auto" hangingPunct="1">
              <a:spcAft>
                <a:spcPts val="0"/>
              </a:spcAft>
              <a:buFont typeface="Wingdings"/>
              <a:buChar char=""/>
              <a:defRPr/>
            </a:pPr>
            <a:r>
              <a:rPr lang="en-US" dirty="0" smtClean="0"/>
              <a:t>Radiographs</a:t>
            </a:r>
          </a:p>
          <a:p>
            <a:pPr marL="811530" lvl="1">
              <a:buFont typeface="Wingdings"/>
              <a:buChar char=""/>
              <a:defRPr/>
            </a:pPr>
            <a:r>
              <a:rPr lang="en-US" dirty="0" smtClean="0"/>
              <a:t>Evaluate for bony abnormality of the </a:t>
            </a:r>
            <a:r>
              <a:rPr lang="en-US" dirty="0" err="1" smtClean="0"/>
              <a:t>coracoacromial</a:t>
            </a:r>
            <a:r>
              <a:rPr lang="en-US" dirty="0" smtClean="0"/>
              <a:t> arch.</a:t>
            </a:r>
          </a:p>
          <a:p>
            <a:pPr marL="1211580" lvl="2">
              <a:buFont typeface="Wingdings"/>
              <a:buChar char=""/>
              <a:defRPr/>
            </a:pPr>
            <a:r>
              <a:rPr lang="en-US" dirty="0" smtClean="0"/>
              <a:t>AP, </a:t>
            </a:r>
            <a:r>
              <a:rPr lang="en-US" dirty="0" err="1" smtClean="0"/>
              <a:t>Grashey</a:t>
            </a:r>
            <a:r>
              <a:rPr lang="en-US" dirty="0" smtClean="0"/>
              <a:t> (true AP),</a:t>
            </a:r>
          </a:p>
          <a:p>
            <a:pPr marL="1668780" lvl="3">
              <a:buFont typeface="Wingdings"/>
              <a:buChar char=""/>
              <a:defRPr/>
            </a:pPr>
            <a:r>
              <a:rPr lang="en-US" dirty="0" smtClean="0"/>
              <a:t>AC OA, </a:t>
            </a:r>
            <a:r>
              <a:rPr lang="en-US" dirty="0" err="1" smtClean="0"/>
              <a:t>osteophytes</a:t>
            </a:r>
            <a:r>
              <a:rPr lang="en-US" dirty="0" smtClean="0"/>
              <a:t>, cystic changes in GT</a:t>
            </a:r>
          </a:p>
          <a:p>
            <a:pPr marL="1668780" lvl="3">
              <a:buFont typeface="Wingdings"/>
              <a:buChar char=""/>
              <a:defRPr/>
            </a:pPr>
            <a:r>
              <a:rPr lang="en-US" dirty="0" smtClean="0"/>
              <a:t>Proximal migration of humeral head</a:t>
            </a:r>
          </a:p>
          <a:p>
            <a:pPr marL="2125980" lvl="4">
              <a:buFont typeface="Wingdings"/>
              <a:buChar char=""/>
              <a:defRPr/>
            </a:pPr>
            <a:r>
              <a:rPr lang="en-US" dirty="0" smtClean="0"/>
              <a:t>Normal </a:t>
            </a:r>
            <a:r>
              <a:rPr lang="en-US" dirty="0" err="1" smtClean="0"/>
              <a:t>Acromiohumeral</a:t>
            </a:r>
            <a:r>
              <a:rPr lang="en-US" dirty="0" smtClean="0"/>
              <a:t> interval (7-14mm)</a:t>
            </a:r>
            <a:endParaRPr lang="en-US" dirty="0"/>
          </a:p>
          <a:p>
            <a:pPr marL="1211580" lvl="2">
              <a:buFont typeface="Wingdings"/>
              <a:buChar char=""/>
              <a:defRPr/>
            </a:pPr>
            <a:r>
              <a:rPr lang="en-US" dirty="0" smtClean="0"/>
              <a:t>Outlet –</a:t>
            </a:r>
          </a:p>
          <a:p>
            <a:pPr marL="1668780" lvl="3">
              <a:buFont typeface="Wingdings"/>
              <a:buChar char=""/>
              <a:defRPr/>
            </a:pPr>
            <a:r>
              <a:rPr lang="en-US" dirty="0" smtClean="0"/>
              <a:t>provides visualization of </a:t>
            </a:r>
            <a:r>
              <a:rPr lang="en-US" dirty="0" err="1" smtClean="0"/>
              <a:t>acromial</a:t>
            </a:r>
            <a:r>
              <a:rPr lang="en-US" dirty="0" smtClean="0"/>
              <a:t> morphology.</a:t>
            </a:r>
          </a:p>
          <a:p>
            <a:pPr marL="2125980" lvl="4">
              <a:buFont typeface="Wingdings"/>
              <a:buChar char=""/>
              <a:defRPr/>
            </a:pPr>
            <a:r>
              <a:rPr lang="en-US" dirty="0" smtClean="0"/>
              <a:t>Flat, curved, hook</a:t>
            </a:r>
          </a:p>
          <a:p>
            <a:pPr marL="1211580" lvl="2">
              <a:buFont typeface="Wingdings"/>
              <a:buChar char=""/>
              <a:defRPr/>
            </a:pPr>
            <a:r>
              <a:rPr lang="en-US" dirty="0" err="1" smtClean="0"/>
              <a:t>Axillary</a:t>
            </a:r>
            <a:r>
              <a:rPr lang="en-US" dirty="0" smtClean="0"/>
              <a:t> –</a:t>
            </a:r>
          </a:p>
          <a:p>
            <a:pPr marL="1668780" lvl="3">
              <a:buFont typeface="Wingdings"/>
              <a:buChar char=""/>
              <a:defRPr/>
            </a:pPr>
            <a:r>
              <a:rPr lang="en-US" dirty="0" smtClean="0"/>
              <a:t>demonstrates evidence of </a:t>
            </a:r>
            <a:r>
              <a:rPr lang="en-US" dirty="0" err="1" smtClean="0"/>
              <a:t>os</a:t>
            </a:r>
            <a:r>
              <a:rPr lang="en-US" dirty="0" smtClean="0"/>
              <a:t> </a:t>
            </a:r>
            <a:r>
              <a:rPr lang="en-US" dirty="0" err="1" smtClean="0"/>
              <a:t>acromiale</a:t>
            </a:r>
            <a:endParaRPr lang="en-US" dirty="0"/>
          </a:p>
          <a:p>
            <a:pPr marL="2125980" lvl="4">
              <a:buFont typeface="Wingdings"/>
              <a:buChar char=""/>
              <a:defRPr/>
            </a:pPr>
            <a:r>
              <a:rPr lang="en-US" dirty="0" smtClean="0"/>
              <a:t>most common location is the junction of </a:t>
            </a:r>
            <a:r>
              <a:rPr lang="en-US" dirty="0" err="1" smtClean="0"/>
              <a:t>meso</a:t>
            </a:r>
            <a:r>
              <a:rPr lang="en-US" dirty="0" smtClean="0"/>
              <a:t> and meta </a:t>
            </a:r>
            <a:r>
              <a:rPr lang="en-US" dirty="0" err="1" smtClean="0"/>
              <a:t>acromion</a:t>
            </a:r>
            <a:endParaRPr lang="en-US" dirty="0" smtClean="0"/>
          </a:p>
        </p:txBody>
      </p:sp>
      <p:sp>
        <p:nvSpPr>
          <p:cNvPr id="7" name="Slide Number Placeholder 22"/>
          <p:cNvSpPr>
            <a:spLocks noGrp="1"/>
          </p:cNvSpPr>
          <p:nvPr>
            <p:ph type="sldNum" sz="quarter" idx="12"/>
          </p:nvPr>
        </p:nvSpPr>
        <p:spPr/>
        <p:txBody>
          <a:bodyPr/>
          <a:lstStyle/>
          <a:p>
            <a:pPr>
              <a:defRPr/>
            </a:pPr>
            <a:fld id="{97C25039-386A-4F6E-83A2-1519E452EFBE}" type="slidenum">
              <a:rPr lang="en-US"/>
              <a:pPr>
                <a:defRPr/>
              </a:pPr>
              <a:t>21</a:t>
            </a:fld>
            <a:endParaRPr lang="en-US"/>
          </a:p>
        </p:txBody>
      </p:sp>
      <p:pic>
        <p:nvPicPr>
          <p:cNvPr id="32772" name="Picture 2"/>
          <p:cNvPicPr>
            <a:picLocks noChangeAspect="1" noChangeArrowheads="1"/>
          </p:cNvPicPr>
          <p:nvPr/>
        </p:nvPicPr>
        <p:blipFill>
          <a:blip r:embed="rId3"/>
          <a:srcRect/>
          <a:stretch>
            <a:fillRect/>
          </a:stretch>
        </p:blipFill>
        <p:spPr bwMode="auto">
          <a:xfrm>
            <a:off x="6324600" y="152400"/>
            <a:ext cx="2667000" cy="2655888"/>
          </a:xfrm>
          <a:prstGeom prst="rect">
            <a:avLst/>
          </a:prstGeom>
          <a:noFill/>
          <a:ln w="9525">
            <a:noFill/>
            <a:miter lim="800000"/>
            <a:headEnd/>
            <a:tailEnd/>
          </a:ln>
        </p:spPr>
      </p:pic>
      <p:pic>
        <p:nvPicPr>
          <p:cNvPr id="32773" name="Picture 3"/>
          <p:cNvPicPr>
            <a:picLocks noChangeAspect="1" noChangeArrowheads="1"/>
          </p:cNvPicPr>
          <p:nvPr/>
        </p:nvPicPr>
        <p:blipFill>
          <a:blip r:embed="rId4"/>
          <a:srcRect/>
          <a:stretch>
            <a:fillRect/>
          </a:stretch>
        </p:blipFill>
        <p:spPr bwMode="auto">
          <a:xfrm>
            <a:off x="6405563" y="2895600"/>
            <a:ext cx="2509837" cy="2514600"/>
          </a:xfrm>
          <a:prstGeom prst="rect">
            <a:avLst/>
          </a:prstGeom>
          <a:noFill/>
          <a:ln w="9525">
            <a:noFill/>
            <a:miter lim="800000"/>
            <a:headEnd/>
            <a:tailEnd/>
          </a:ln>
        </p:spPr>
      </p:pic>
      <p:pic>
        <p:nvPicPr>
          <p:cNvPr id="2052" name="Picture 4"/>
          <p:cNvPicPr>
            <a:picLocks noChangeAspect="1" noChangeArrowheads="1"/>
          </p:cNvPicPr>
          <p:nvPr/>
        </p:nvPicPr>
        <p:blipFill>
          <a:blip r:embed="rId5"/>
          <a:srcRect/>
          <a:stretch>
            <a:fillRect/>
          </a:stretch>
        </p:blipFill>
        <p:spPr bwMode="auto">
          <a:xfrm>
            <a:off x="5715000" y="4267200"/>
            <a:ext cx="2514600" cy="2487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pPr eaLnBrk="1" fontAlgn="auto" hangingPunct="1">
              <a:spcAft>
                <a:spcPts val="0"/>
              </a:spcAft>
              <a:defRPr/>
            </a:pPr>
            <a:r>
              <a:rPr lang="en-US" dirty="0" smtClean="0">
                <a:solidFill>
                  <a:schemeClr val="tx2">
                    <a:satMod val="200000"/>
                  </a:schemeClr>
                </a:solidFill>
              </a:rPr>
              <a:t>Imaging – MRI</a:t>
            </a:r>
            <a:endParaRPr lang="en-US" dirty="0">
              <a:solidFill>
                <a:schemeClr val="tx2">
                  <a:satMod val="200000"/>
                </a:schemeClr>
              </a:solidFill>
            </a:endParaRPr>
          </a:p>
        </p:txBody>
      </p:sp>
      <p:sp>
        <p:nvSpPr>
          <p:cNvPr id="3" name="Content Placeholder 2"/>
          <p:cNvSpPr>
            <a:spLocks noGrp="1"/>
          </p:cNvSpPr>
          <p:nvPr>
            <p:ph idx="1"/>
          </p:nvPr>
        </p:nvSpPr>
        <p:spPr>
          <a:xfrm>
            <a:off x="457200" y="1600201"/>
            <a:ext cx="8686800" cy="2057400"/>
          </a:xfrm>
        </p:spPr>
        <p:txBody>
          <a:bodyPr>
            <a:normAutofit fontScale="85000" lnSpcReduction="20000"/>
          </a:bodyPr>
          <a:lstStyle/>
          <a:p>
            <a:pPr marL="411480" eaLnBrk="1" fontAlgn="auto" hangingPunct="1">
              <a:spcAft>
                <a:spcPts val="0"/>
              </a:spcAft>
              <a:buFont typeface="Wingdings"/>
              <a:buChar char=""/>
              <a:defRPr/>
            </a:pPr>
            <a:r>
              <a:rPr lang="en-US" dirty="0" smtClean="0"/>
              <a:t>Provides detail of potential sites of </a:t>
            </a:r>
            <a:r>
              <a:rPr lang="en-US" dirty="0" err="1" smtClean="0"/>
              <a:t>subacromial</a:t>
            </a:r>
            <a:r>
              <a:rPr lang="en-US" dirty="0" smtClean="0"/>
              <a:t> impingement through </a:t>
            </a:r>
            <a:r>
              <a:rPr lang="en-US" dirty="0" err="1" smtClean="0"/>
              <a:t>supraspinatus</a:t>
            </a:r>
            <a:r>
              <a:rPr lang="en-US" dirty="0" smtClean="0"/>
              <a:t> outlet.</a:t>
            </a:r>
          </a:p>
          <a:p>
            <a:pPr marL="811530" lvl="1">
              <a:buFont typeface="Wingdings"/>
              <a:buChar char=""/>
              <a:defRPr/>
            </a:pPr>
            <a:r>
              <a:rPr lang="en-US" dirty="0" smtClean="0"/>
              <a:t>Ossification of CAL or presence of </a:t>
            </a:r>
            <a:r>
              <a:rPr lang="en-US" dirty="0" err="1" smtClean="0"/>
              <a:t>subacromial</a:t>
            </a:r>
            <a:r>
              <a:rPr lang="en-US" dirty="0" smtClean="0"/>
              <a:t> spur</a:t>
            </a:r>
          </a:p>
          <a:p>
            <a:pPr marL="411480" eaLnBrk="1" fontAlgn="auto" hangingPunct="1">
              <a:spcAft>
                <a:spcPts val="0"/>
              </a:spcAft>
              <a:buFont typeface="Wingdings"/>
              <a:buChar char=""/>
              <a:defRPr/>
            </a:pPr>
            <a:r>
              <a:rPr lang="en-US" dirty="0" smtClean="0"/>
              <a:t>May demonstrate findings of </a:t>
            </a:r>
            <a:r>
              <a:rPr lang="en-US" dirty="0" err="1" smtClean="0"/>
              <a:t>subacromial</a:t>
            </a:r>
            <a:r>
              <a:rPr lang="en-US" dirty="0" smtClean="0"/>
              <a:t> deltoid bursitis (</a:t>
            </a:r>
            <a:r>
              <a:rPr lang="en-US" dirty="0" err="1" smtClean="0"/>
              <a:t>bursal</a:t>
            </a:r>
            <a:r>
              <a:rPr lang="en-US" dirty="0" smtClean="0"/>
              <a:t> thickness &gt; 3 mm, presence of fluid in anterior aspect of bursa).</a:t>
            </a:r>
            <a:endParaRPr lang="en-US" dirty="0"/>
          </a:p>
        </p:txBody>
      </p:sp>
      <p:sp>
        <p:nvSpPr>
          <p:cNvPr id="4" name="Slide Number Placeholder 22"/>
          <p:cNvSpPr>
            <a:spLocks noGrp="1"/>
          </p:cNvSpPr>
          <p:nvPr>
            <p:ph type="sldNum" sz="quarter" idx="12"/>
          </p:nvPr>
        </p:nvSpPr>
        <p:spPr/>
        <p:txBody>
          <a:bodyPr/>
          <a:lstStyle/>
          <a:p>
            <a:pPr>
              <a:defRPr/>
            </a:pPr>
            <a:fld id="{9079D5F2-084B-49C3-BF59-DF771DED9453}" type="slidenum">
              <a:rPr lang="en-US"/>
              <a:pPr>
                <a:defRPr/>
              </a:pPr>
              <a:t>22</a:t>
            </a:fld>
            <a:endParaRPr lang="en-US"/>
          </a:p>
        </p:txBody>
      </p:sp>
      <p:pic>
        <p:nvPicPr>
          <p:cNvPr id="32770" name="Picture 2" descr="http://upload.wikimedia.org/wikipedia/commons/d/d3/MRI._Subacromial_impingement..jpg">
            <a:hlinkClick r:id="rId3"/>
          </p:cNvPr>
          <p:cNvPicPr>
            <a:picLocks noChangeAspect="1" noChangeArrowheads="1"/>
          </p:cNvPicPr>
          <p:nvPr/>
        </p:nvPicPr>
        <p:blipFill>
          <a:blip r:embed="rId4"/>
          <a:srcRect/>
          <a:stretch>
            <a:fillRect/>
          </a:stretch>
        </p:blipFill>
        <p:spPr bwMode="auto">
          <a:xfrm>
            <a:off x="381000" y="3629025"/>
            <a:ext cx="4600575" cy="3228975"/>
          </a:xfrm>
          <a:prstGeom prst="rect">
            <a:avLst/>
          </a:prstGeom>
          <a:noFill/>
        </p:spPr>
      </p:pic>
      <p:pic>
        <p:nvPicPr>
          <p:cNvPr id="32772" name="Picture 4" descr="http://www.eorthopod.com/sites/default/files/images/shoulder_adhesive_capsulitis_diagnosis03.jpg">
            <a:hlinkClick r:id="rId5"/>
          </p:cNvPr>
          <p:cNvPicPr>
            <a:picLocks noChangeAspect="1" noChangeArrowheads="1"/>
          </p:cNvPicPr>
          <p:nvPr/>
        </p:nvPicPr>
        <p:blipFill>
          <a:blip r:embed="rId6"/>
          <a:srcRect/>
          <a:stretch>
            <a:fillRect/>
          </a:stretch>
        </p:blipFill>
        <p:spPr bwMode="auto">
          <a:xfrm>
            <a:off x="4953001" y="3352800"/>
            <a:ext cx="3505200" cy="35052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t>Nonoperative</a:t>
            </a:r>
            <a:endParaRPr lang="en-US" dirty="0" smtClean="0"/>
          </a:p>
          <a:p>
            <a:pPr lvl="1"/>
            <a:r>
              <a:rPr lang="en-US" dirty="0" smtClean="0"/>
              <a:t>NSAIDs</a:t>
            </a:r>
          </a:p>
          <a:p>
            <a:pPr lvl="1"/>
            <a:r>
              <a:rPr lang="en-US" dirty="0" smtClean="0"/>
              <a:t>Activity modifications</a:t>
            </a:r>
          </a:p>
          <a:p>
            <a:pPr lvl="2"/>
            <a:r>
              <a:rPr lang="en-US" dirty="0" smtClean="0"/>
              <a:t>Avoidance of provocative maneuvers</a:t>
            </a:r>
          </a:p>
          <a:p>
            <a:pPr lvl="1"/>
            <a:r>
              <a:rPr lang="en-US" dirty="0" smtClean="0"/>
              <a:t>Corticosteroid Injections</a:t>
            </a:r>
          </a:p>
          <a:p>
            <a:pPr lvl="2"/>
            <a:r>
              <a:rPr lang="en-US" dirty="0" smtClean="0"/>
              <a:t>Risks—Tendon atrophy, infection, decreased tendon quality for repair</a:t>
            </a:r>
          </a:p>
          <a:p>
            <a:pPr lvl="2"/>
            <a:r>
              <a:rPr lang="en-US" dirty="0" smtClean="0"/>
              <a:t>Benefits—Diminished night pain, improved motion</a:t>
            </a:r>
          </a:p>
          <a:p>
            <a:pPr lvl="1"/>
            <a:r>
              <a:rPr lang="en-US" dirty="0" smtClean="0"/>
              <a:t>Physical Therapy</a:t>
            </a:r>
          </a:p>
          <a:p>
            <a:pPr lvl="2"/>
            <a:r>
              <a:rPr lang="en-US" dirty="0" smtClean="0"/>
              <a:t>Rotator Cuff strengthening and </a:t>
            </a:r>
            <a:r>
              <a:rPr lang="en-US" dirty="0" err="1" smtClean="0"/>
              <a:t>Peri</a:t>
            </a:r>
            <a:r>
              <a:rPr lang="en-US" dirty="0" smtClean="0"/>
              <a:t>-Scapular Stabilization</a:t>
            </a:r>
          </a:p>
          <a:p>
            <a:pPr lvl="2"/>
            <a:r>
              <a:rPr lang="en-US" dirty="0" smtClean="0"/>
              <a:t>ROM: specifically internal rotation</a:t>
            </a:r>
          </a:p>
          <a:p>
            <a:pPr lvl="2"/>
            <a:endParaRPr lang="en-US" dirty="0"/>
          </a:p>
          <a:p>
            <a:pPr lvl="1"/>
            <a:r>
              <a:rPr lang="en-US" dirty="0" smtClean="0"/>
              <a:t>D.S. Morrison et al 1997</a:t>
            </a:r>
          </a:p>
          <a:p>
            <a:pPr lvl="2"/>
            <a:r>
              <a:rPr lang="en-US" dirty="0" smtClean="0"/>
              <a:t>2/3 of patients can expect to have significant relief of symptoms with non operative treatment;</a:t>
            </a:r>
            <a:endParaRPr lang="en-US" dirty="0"/>
          </a:p>
          <a:p>
            <a:pPr lvl="3"/>
            <a:r>
              <a:rPr lang="en-US" dirty="0" smtClean="0"/>
              <a:t>only half of patients who are over 60 years of age will have satisfactory result with non operative treatment;</a:t>
            </a:r>
          </a:p>
          <a:p>
            <a:pPr lvl="3"/>
            <a:r>
              <a:rPr lang="en-US" dirty="0" smtClean="0"/>
              <a:t>91% of patients w/ a type I </a:t>
            </a:r>
            <a:r>
              <a:rPr lang="en-US" dirty="0" err="1" smtClean="0"/>
              <a:t>acromion</a:t>
            </a:r>
            <a:r>
              <a:rPr lang="en-US" dirty="0" smtClean="0"/>
              <a:t> will have satisfactory result;</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idx="1"/>
          </p:nvPr>
        </p:nvSpPr>
        <p:spPr>
          <a:xfrm>
            <a:off x="533400" y="1447801"/>
            <a:ext cx="8229600" cy="1524000"/>
          </a:xfrm>
        </p:spPr>
        <p:txBody>
          <a:bodyPr>
            <a:normAutofit fontScale="85000" lnSpcReduction="10000"/>
          </a:bodyPr>
          <a:lstStyle/>
          <a:p>
            <a:pPr>
              <a:spcBef>
                <a:spcPct val="0"/>
              </a:spcBef>
            </a:pPr>
            <a:r>
              <a:rPr lang="en-US" baseline="0" dirty="0" smtClean="0"/>
              <a:t>With no high quality RCTs, no confident conclusion can be made, but according to the best-evidence synthesis, no evidence available for differences in outcome in pain and function between the two treatment groups.</a:t>
            </a:r>
            <a:endParaRPr lang="en-US" dirty="0" smtClean="0"/>
          </a:p>
          <a:p>
            <a:pPr eaLnBrk="1" hangingPunct="1"/>
            <a:endParaRPr lang="en-US" dirty="0" smtClean="0"/>
          </a:p>
        </p:txBody>
      </p:sp>
      <p:sp>
        <p:nvSpPr>
          <p:cNvPr id="6" name="Slide Number Placeholder 22"/>
          <p:cNvSpPr>
            <a:spLocks noGrp="1"/>
          </p:cNvSpPr>
          <p:nvPr>
            <p:ph type="sldNum" sz="quarter" idx="12"/>
          </p:nvPr>
        </p:nvSpPr>
        <p:spPr/>
        <p:txBody>
          <a:bodyPr/>
          <a:lstStyle/>
          <a:p>
            <a:pPr>
              <a:defRPr/>
            </a:pPr>
            <a:fld id="{7FF0EF85-400B-48EB-8959-7E4580AAF78A}" type="slidenum">
              <a:rPr lang="en-US"/>
              <a:pPr>
                <a:defRPr/>
              </a:pPr>
              <a:t>24</a:t>
            </a:fld>
            <a:endParaRPr lang="en-US"/>
          </a:p>
        </p:txBody>
      </p:sp>
      <p:pic>
        <p:nvPicPr>
          <p:cNvPr id="48132" name="Picture 5"/>
          <p:cNvPicPr>
            <a:picLocks noChangeAspect="1" noChangeArrowheads="1"/>
          </p:cNvPicPr>
          <p:nvPr/>
        </p:nvPicPr>
        <p:blipFill>
          <a:blip r:embed="rId3"/>
          <a:srcRect b="63200"/>
          <a:stretch>
            <a:fillRect/>
          </a:stretch>
        </p:blipFill>
        <p:spPr bwMode="auto">
          <a:xfrm>
            <a:off x="0" y="0"/>
            <a:ext cx="5181600" cy="1439334"/>
          </a:xfrm>
          <a:prstGeom prst="rect">
            <a:avLst/>
          </a:prstGeom>
          <a:noFill/>
          <a:ln w="9525">
            <a:noFill/>
            <a:miter lim="800000"/>
            <a:headEnd/>
            <a:tailEnd/>
          </a:ln>
        </p:spPr>
      </p:pic>
      <p:sp>
        <p:nvSpPr>
          <p:cNvPr id="8" name="Rectangle 2"/>
          <p:cNvSpPr txBox="1">
            <a:spLocks noChangeArrowheads="1"/>
          </p:cNvSpPr>
          <p:nvPr/>
        </p:nvSpPr>
        <p:spPr>
          <a:xfrm>
            <a:off x="0" y="2819400"/>
            <a:ext cx="5562600" cy="685800"/>
          </a:xfrm>
          <a:prstGeom prst="rect">
            <a:avLst/>
          </a:prstGeom>
        </p:spPr>
        <p:txBody>
          <a:bodyPr vert="horz" wrap="square" lIns="91440" tIns="45720" rIns="91440" bIns="45720" numCol="1" rtlCol="0" anchor="ctr" anchorCtr="0" compatLnSpc="1">
            <a:prstTxWarp prst="textNoShape">
              <a:avLst/>
            </a:prstTxWarp>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smtClean="0">
                <a:ln>
                  <a:noFill/>
                </a:ln>
                <a:solidFill>
                  <a:schemeClr val="tx1"/>
                </a:solidFill>
                <a:effectLst/>
                <a:uLnTx/>
                <a:uFillTx/>
                <a:latin typeface="+mj-lt"/>
                <a:ea typeface="+mj-ea"/>
                <a:cs typeface="+mj-cs"/>
                <a:hlinkClick r:id="rId4" invalidUrl="http://www.ncbi.nlm.nih.gov/pubmed?term=Cummins CA[Author]&amp;cauthor=true&amp;cauthor_uid=19095464" tooltip="Journal of shoulder and elbow surgery / American Shoulder and Elbow Surgeons ... [et al.]."/>
              </a:rPr>
              <a:t>J Shoulder Elbow Surg.</a:t>
            </a:r>
            <a:r>
              <a:rPr kumimoji="0" lang="en-US" sz="1400" b="0" i="0" u="none" strike="noStrike" kern="1200" cap="none" spc="0" normalizeH="0" baseline="0" noProof="0" smtClean="0">
                <a:ln>
                  <a:noFill/>
                </a:ln>
                <a:solidFill>
                  <a:schemeClr val="tx1"/>
                </a:solidFill>
                <a:effectLst/>
                <a:uLnTx/>
                <a:uFillTx/>
                <a:latin typeface="+mj-lt"/>
                <a:ea typeface="+mj-ea"/>
                <a:cs typeface="+mj-cs"/>
              </a:rPr>
              <a:t> 2009 Mar-Apr;18(2):172-7. Epub 2008 Dec 18.</a:t>
            </a:r>
            <a:r>
              <a:rPr kumimoji="0" lang="en-US" sz="1400" b="1" i="0" u="none" strike="noStrike" kern="1200" cap="none" spc="0" normalizeH="0" baseline="0" noProof="0" smtClean="0">
                <a:ln>
                  <a:noFill/>
                </a:ln>
                <a:solidFill>
                  <a:schemeClr val="tx1"/>
                </a:solidFill>
                <a:effectLst/>
                <a:uLnTx/>
                <a:uFillTx/>
                <a:latin typeface="+mj-lt"/>
                <a:ea typeface="+mj-ea"/>
                <a:cs typeface="+mj-cs"/>
              </a:rPr>
              <a:t/>
            </a:r>
            <a:br>
              <a:rPr kumimoji="0" lang="en-US" sz="1400" b="1" i="0" u="none" strike="noStrike" kern="1200" cap="none" spc="0" normalizeH="0" baseline="0" noProof="0" smtClean="0">
                <a:ln>
                  <a:noFill/>
                </a:ln>
                <a:solidFill>
                  <a:schemeClr val="tx1"/>
                </a:solidFill>
                <a:effectLst/>
                <a:uLnTx/>
                <a:uFillTx/>
                <a:latin typeface="+mj-lt"/>
                <a:ea typeface="+mj-ea"/>
                <a:cs typeface="+mj-cs"/>
              </a:rPr>
            </a:br>
            <a:r>
              <a:rPr kumimoji="0" lang="en-US" sz="1400" b="1" i="0" u="none" strike="noStrike" kern="1200" cap="none" spc="0" normalizeH="0" baseline="0" noProof="0" smtClean="0">
                <a:ln>
                  <a:noFill/>
                </a:ln>
                <a:solidFill>
                  <a:schemeClr val="tx1"/>
                </a:solidFill>
                <a:effectLst/>
                <a:uLnTx/>
                <a:uFillTx/>
                <a:latin typeface="+mj-lt"/>
                <a:ea typeface="+mj-ea"/>
                <a:cs typeface="+mj-cs"/>
              </a:rPr>
              <a:t>Impingement syndrome: temporal outcomes of nonoperative treatment.</a:t>
            </a:r>
            <a:endParaRPr kumimoji="0" lang="en-US" sz="1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9" name="Rectangle 3"/>
          <p:cNvSpPr txBox="1">
            <a:spLocks noChangeArrowheads="1"/>
          </p:cNvSpPr>
          <p:nvPr/>
        </p:nvSpPr>
        <p:spPr>
          <a:xfrm>
            <a:off x="457200" y="3429000"/>
            <a:ext cx="8229600" cy="1066800"/>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After 2yrs 79% of patients treated with cortisone and PT did not require surgery with improved ASES (56 to 95) and decreased pain (4.8 to 0.6).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 name="Picture 4"/>
          <p:cNvPicPr>
            <a:picLocks noChangeAspect="1" noChangeArrowheads="1"/>
          </p:cNvPicPr>
          <p:nvPr/>
        </p:nvPicPr>
        <p:blipFill>
          <a:blip r:embed="rId5"/>
          <a:srcRect/>
          <a:stretch>
            <a:fillRect/>
          </a:stretch>
        </p:blipFill>
        <p:spPr bwMode="auto">
          <a:xfrm>
            <a:off x="0" y="4572000"/>
            <a:ext cx="4953000" cy="1096963"/>
          </a:xfrm>
          <a:prstGeom prst="rect">
            <a:avLst/>
          </a:prstGeom>
          <a:noFill/>
          <a:ln w="9525">
            <a:noFill/>
            <a:miter lim="800000"/>
            <a:headEnd/>
            <a:tailEnd/>
          </a:ln>
        </p:spPr>
      </p:pic>
      <p:sp>
        <p:nvSpPr>
          <p:cNvPr id="11" name="Text Box 5"/>
          <p:cNvSpPr txBox="1">
            <a:spLocks noChangeArrowheads="1"/>
          </p:cNvSpPr>
          <p:nvPr/>
        </p:nvSpPr>
        <p:spPr bwMode="auto">
          <a:xfrm>
            <a:off x="1676400" y="5334000"/>
            <a:ext cx="3570288" cy="274638"/>
          </a:xfrm>
          <a:prstGeom prst="rect">
            <a:avLst/>
          </a:prstGeom>
          <a:noFill/>
          <a:ln w="9525">
            <a:noFill/>
            <a:miter lim="800000"/>
            <a:headEnd/>
            <a:tailEnd/>
          </a:ln>
        </p:spPr>
        <p:txBody>
          <a:bodyPr wrap="none">
            <a:spAutoFit/>
          </a:bodyPr>
          <a:lstStyle/>
          <a:p>
            <a:r>
              <a:rPr lang="en-US" sz="1200" i="1" dirty="0">
                <a:latin typeface="Corbel" pitchFamily="34" charset="0"/>
              </a:rPr>
              <a:t>J Shoulder and Elbow </a:t>
            </a:r>
            <a:r>
              <a:rPr lang="en-US" sz="1200" i="1" dirty="0" err="1">
                <a:latin typeface="Corbel" pitchFamily="34" charset="0"/>
              </a:rPr>
              <a:t>Surg</a:t>
            </a:r>
            <a:r>
              <a:rPr lang="en-US" sz="1200" dirty="0">
                <a:latin typeface="Corbel" pitchFamily="34" charset="0"/>
              </a:rPr>
              <a:t> 2009; 18 (1): 138-160.</a:t>
            </a:r>
            <a:endParaRPr lang="en-US" sz="1200" i="1" dirty="0">
              <a:latin typeface="Corbel" pitchFamily="34" charset="0"/>
            </a:endParaRPr>
          </a:p>
        </p:txBody>
      </p:sp>
      <p:sp>
        <p:nvSpPr>
          <p:cNvPr id="12" name="Rectangle 3"/>
          <p:cNvSpPr txBox="1">
            <a:spLocks noChangeArrowheads="1"/>
          </p:cNvSpPr>
          <p:nvPr/>
        </p:nvSpPr>
        <p:spPr>
          <a:xfrm>
            <a:off x="457200" y="5791200"/>
            <a:ext cx="8229600" cy="838200"/>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11 RCTs demonstrated statistical and clinically significant effects of exercise in decreasing pain and improving function. No significant effect on ROM or strength demonstrated. </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457200" y="1600201"/>
            <a:ext cx="8229600" cy="1066800"/>
          </a:xfrm>
        </p:spPr>
        <p:txBody>
          <a:bodyPr>
            <a:normAutofit lnSpcReduction="10000"/>
          </a:bodyPr>
          <a:lstStyle/>
          <a:p>
            <a:pPr eaLnBrk="1" hangingPunct="1">
              <a:lnSpc>
                <a:spcPct val="80000"/>
              </a:lnSpc>
            </a:pPr>
            <a:r>
              <a:rPr lang="en-US" sz="2800" dirty="0" smtClean="0"/>
              <a:t>70% accuracy rate of injection for each portal (</a:t>
            </a:r>
            <a:r>
              <a:rPr lang="en-US" sz="2800" dirty="0" err="1" smtClean="0"/>
              <a:t>anterolateral</a:t>
            </a:r>
            <a:r>
              <a:rPr lang="en-US" sz="2800" dirty="0" smtClean="0"/>
              <a:t>, lateral, or posterior) with clinical improvement not correlated to accuracy.</a:t>
            </a:r>
          </a:p>
        </p:txBody>
      </p:sp>
      <p:sp>
        <p:nvSpPr>
          <p:cNvPr id="4" name="Slide Number Placeholder 22"/>
          <p:cNvSpPr>
            <a:spLocks noGrp="1"/>
          </p:cNvSpPr>
          <p:nvPr>
            <p:ph type="sldNum" sz="quarter" idx="12"/>
          </p:nvPr>
        </p:nvSpPr>
        <p:spPr/>
        <p:txBody>
          <a:bodyPr/>
          <a:lstStyle/>
          <a:p>
            <a:pPr>
              <a:defRPr/>
            </a:pPr>
            <a:fld id="{1C323E30-B519-470A-9A5A-7E6D63E786AC}" type="slidenum">
              <a:rPr lang="en-US"/>
              <a:pPr>
                <a:defRPr/>
              </a:pPr>
              <a:t>25</a:t>
            </a:fld>
            <a:endParaRPr lang="en-US"/>
          </a:p>
        </p:txBody>
      </p:sp>
      <p:pic>
        <p:nvPicPr>
          <p:cNvPr id="5" name="Picture 4"/>
          <p:cNvPicPr>
            <a:picLocks noChangeAspect="1" noChangeArrowheads="1"/>
          </p:cNvPicPr>
          <p:nvPr/>
        </p:nvPicPr>
        <p:blipFill>
          <a:blip r:embed="rId2"/>
          <a:srcRect b="71075"/>
          <a:stretch>
            <a:fillRect/>
          </a:stretch>
        </p:blipFill>
        <p:spPr bwMode="auto">
          <a:xfrm>
            <a:off x="0" y="3581400"/>
            <a:ext cx="7086600" cy="1371600"/>
          </a:xfrm>
          <a:prstGeom prst="rect">
            <a:avLst/>
          </a:prstGeom>
          <a:noFill/>
          <a:ln w="9525">
            <a:noFill/>
            <a:miter lim="800000"/>
            <a:headEnd/>
            <a:tailEnd/>
          </a:ln>
        </p:spPr>
      </p:pic>
      <p:sp>
        <p:nvSpPr>
          <p:cNvPr id="6" name="Rectangle 3"/>
          <p:cNvSpPr txBox="1">
            <a:spLocks noChangeArrowheads="1"/>
          </p:cNvSpPr>
          <p:nvPr/>
        </p:nvSpPr>
        <p:spPr>
          <a:xfrm>
            <a:off x="609600" y="4953000"/>
            <a:ext cx="8229600" cy="1447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Improvements in Constant and DASH scores significantly greater in steroid group than in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tenoxicam</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group at 6 weeks after injection.</a:t>
            </a:r>
          </a:p>
        </p:txBody>
      </p:sp>
      <p:sp>
        <p:nvSpPr>
          <p:cNvPr id="7" name="TextBox 6"/>
          <p:cNvSpPr txBox="1"/>
          <p:nvPr/>
        </p:nvSpPr>
        <p:spPr>
          <a:xfrm>
            <a:off x="7162800" y="3505200"/>
            <a:ext cx="1981200" cy="381000"/>
          </a:xfrm>
          <a:prstGeom prst="rect">
            <a:avLst/>
          </a:prstGeom>
          <a:noFill/>
        </p:spPr>
        <p:txBody>
          <a:bodyPr wrap="square" rtlCol="0">
            <a:spAutoFit/>
          </a:bodyPr>
          <a:lstStyle/>
          <a:p>
            <a:r>
              <a:rPr lang="en-US" dirty="0" err="1" smtClean="0"/>
              <a:t>Karthikeyan</a:t>
            </a:r>
            <a:r>
              <a:rPr lang="en-US" dirty="0" smtClean="0"/>
              <a:t> et al.</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Treatment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Indicated for persistent painful symptoms after failure of trial of nonsurgical treatment (~6mos).</a:t>
            </a:r>
          </a:p>
          <a:p>
            <a:pPr lvl="1"/>
            <a:r>
              <a:rPr lang="en-US" dirty="0" smtClean="0"/>
              <a:t>Goals: pain relief, prevention of wear and degeneration</a:t>
            </a:r>
          </a:p>
          <a:p>
            <a:pPr lvl="1"/>
            <a:endParaRPr lang="en-US" dirty="0"/>
          </a:p>
          <a:p>
            <a:r>
              <a:rPr lang="en-US" dirty="0" smtClean="0"/>
              <a:t>Open </a:t>
            </a:r>
            <a:r>
              <a:rPr lang="en-US" dirty="0" err="1" smtClean="0"/>
              <a:t>Subacromial</a:t>
            </a:r>
            <a:r>
              <a:rPr lang="en-US" dirty="0" smtClean="0"/>
              <a:t> Decompression and </a:t>
            </a:r>
            <a:r>
              <a:rPr lang="en-US" dirty="0" err="1" smtClean="0"/>
              <a:t>Acromioplasty</a:t>
            </a:r>
            <a:endParaRPr lang="en-US" dirty="0" smtClean="0"/>
          </a:p>
          <a:p>
            <a:pPr lvl="1"/>
            <a:r>
              <a:rPr lang="en-US" dirty="0" smtClean="0"/>
              <a:t>With improvements in arthroscopic treatment, rarely performed</a:t>
            </a:r>
          </a:p>
          <a:p>
            <a:r>
              <a:rPr lang="en-US" dirty="0" smtClean="0"/>
              <a:t>Arthroscopic </a:t>
            </a:r>
            <a:r>
              <a:rPr lang="en-US" dirty="0" err="1" smtClean="0"/>
              <a:t>Subacromial</a:t>
            </a:r>
            <a:r>
              <a:rPr lang="en-US" dirty="0" smtClean="0"/>
              <a:t> Decompression and </a:t>
            </a:r>
            <a:r>
              <a:rPr lang="en-US" dirty="0" err="1" smtClean="0"/>
              <a:t>Acromioplasty</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wrap="square" lIns="91440" tIns="45720" rIns="91440" bIns="45720" numCol="1" anchorCtr="0" compatLnSpc="1">
            <a:prstTxWarp prst="textNoShape">
              <a:avLst/>
            </a:prstTxWarp>
          </a:bodyPr>
          <a:lstStyle/>
          <a:p>
            <a:pPr eaLnBrk="1" hangingPunct="1">
              <a:defRPr/>
            </a:pPr>
            <a:endParaRPr lang="en-US" dirty="0" smtClean="0"/>
          </a:p>
        </p:txBody>
      </p:sp>
      <p:sp>
        <p:nvSpPr>
          <p:cNvPr id="61443" name="Rectangle 3"/>
          <p:cNvSpPr>
            <a:spLocks noGrp="1" noChangeArrowheads="1"/>
          </p:cNvSpPr>
          <p:nvPr>
            <p:ph idx="1"/>
          </p:nvPr>
        </p:nvSpPr>
        <p:spPr/>
        <p:txBody>
          <a:bodyPr>
            <a:normAutofit/>
          </a:bodyPr>
          <a:lstStyle/>
          <a:p>
            <a:pPr eaLnBrk="1" hangingPunct="1"/>
            <a:r>
              <a:rPr lang="en-US" dirty="0" smtClean="0"/>
              <a:t>Open versus Arthroscopic </a:t>
            </a:r>
            <a:r>
              <a:rPr lang="en-US" dirty="0" err="1" smtClean="0"/>
              <a:t>Subacromial</a:t>
            </a:r>
            <a:r>
              <a:rPr lang="en-US" dirty="0" smtClean="0"/>
              <a:t> Decompression and </a:t>
            </a:r>
            <a:r>
              <a:rPr lang="en-US" dirty="0" err="1" smtClean="0"/>
              <a:t>Acromioplasty</a:t>
            </a:r>
            <a:r>
              <a:rPr lang="en-US" dirty="0" smtClean="0"/>
              <a:t>:</a:t>
            </a:r>
          </a:p>
          <a:p>
            <a:pPr lvl="1"/>
            <a:r>
              <a:rPr lang="en-US" dirty="0" smtClean="0"/>
              <a:t>Equivalent surgical times, complication rates, and clinical outcomes at minimum 1 year f/u.</a:t>
            </a:r>
          </a:p>
          <a:p>
            <a:pPr lvl="1"/>
            <a:r>
              <a:rPr lang="en-US" dirty="0" smtClean="0"/>
              <a:t>Pts treated with arthroscopic </a:t>
            </a:r>
            <a:r>
              <a:rPr lang="en-US" dirty="0" err="1" smtClean="0"/>
              <a:t>acromioplasty</a:t>
            </a:r>
            <a:r>
              <a:rPr lang="en-US" dirty="0" smtClean="0"/>
              <a:t> returned to work sooner and had fewer hospital inpatient days than did those who underwent open procedure.</a:t>
            </a:r>
          </a:p>
          <a:p>
            <a:pPr lvl="1"/>
            <a:endParaRPr lang="en-US" dirty="0"/>
          </a:p>
          <a:p>
            <a:pPr lvl="1"/>
            <a:r>
              <a:rPr lang="en-US" dirty="0" smtClean="0"/>
              <a:t>Good to excellent results at 12-14 years</a:t>
            </a:r>
          </a:p>
        </p:txBody>
      </p:sp>
      <p:sp>
        <p:nvSpPr>
          <p:cNvPr id="4" name="Slide Number Placeholder 22"/>
          <p:cNvSpPr>
            <a:spLocks noGrp="1"/>
          </p:cNvSpPr>
          <p:nvPr>
            <p:ph type="sldNum" sz="quarter" idx="12"/>
          </p:nvPr>
        </p:nvSpPr>
        <p:spPr/>
        <p:txBody>
          <a:bodyPr/>
          <a:lstStyle/>
          <a:p>
            <a:pPr>
              <a:defRPr/>
            </a:pPr>
            <a:fld id="{E79D7FB7-A649-4674-A923-8ACB91199407}" type="slidenum">
              <a:rPr lang="en-US"/>
              <a:pPr>
                <a:defRPr/>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153400" cy="1143000"/>
          </a:xfrm>
        </p:spPr>
        <p:txBody>
          <a:bodyPr>
            <a:normAutofit fontScale="90000"/>
          </a:bodyPr>
          <a:lstStyle/>
          <a:p>
            <a:pPr eaLnBrk="1" fontAlgn="auto" hangingPunct="1">
              <a:spcAft>
                <a:spcPts val="0"/>
              </a:spcAft>
              <a:defRPr/>
            </a:pPr>
            <a:r>
              <a:rPr lang="en-US">
                <a:solidFill>
                  <a:schemeClr val="tx2">
                    <a:satMod val="200000"/>
                  </a:schemeClr>
                </a:solidFill>
              </a:rPr>
              <a:t>Arthroscopic subacromial decompression</a:t>
            </a:r>
          </a:p>
        </p:txBody>
      </p:sp>
      <p:sp>
        <p:nvSpPr>
          <p:cNvPr id="59395" name="Rectangle 3"/>
          <p:cNvSpPr>
            <a:spLocks noGrp="1" noChangeArrowheads="1"/>
          </p:cNvSpPr>
          <p:nvPr>
            <p:ph idx="1"/>
          </p:nvPr>
        </p:nvSpPr>
        <p:spPr>
          <a:xfrm>
            <a:off x="457200" y="1600200"/>
            <a:ext cx="8305800" cy="4525963"/>
          </a:xfrm>
        </p:spPr>
        <p:txBody>
          <a:bodyPr/>
          <a:lstStyle/>
          <a:p>
            <a:pPr eaLnBrk="1" hangingPunct="1"/>
            <a:r>
              <a:rPr lang="en-US" smtClean="0"/>
              <a:t>Allows direct visualization of evidence of arch abrasion and allows surgeon to manage possible sources of impingement.</a:t>
            </a:r>
          </a:p>
          <a:p>
            <a:pPr eaLnBrk="1" hangingPunct="1"/>
            <a:endParaRPr lang="en-US" smtClean="0"/>
          </a:p>
        </p:txBody>
      </p:sp>
      <p:sp>
        <p:nvSpPr>
          <p:cNvPr id="5" name="Slide Number Placeholder 22"/>
          <p:cNvSpPr>
            <a:spLocks noGrp="1"/>
          </p:cNvSpPr>
          <p:nvPr>
            <p:ph type="sldNum" sz="quarter" idx="12"/>
          </p:nvPr>
        </p:nvSpPr>
        <p:spPr/>
        <p:txBody>
          <a:bodyPr/>
          <a:lstStyle/>
          <a:p>
            <a:pPr>
              <a:defRPr/>
            </a:pPr>
            <a:fld id="{072EBCD9-9CCA-4E93-AE0B-450117D3D157}" type="slidenum">
              <a:rPr lang="en-US"/>
              <a:pPr>
                <a:defRPr/>
              </a:pPr>
              <a:t>28</a:t>
            </a:fld>
            <a:endParaRPr lang="en-US"/>
          </a:p>
        </p:txBody>
      </p:sp>
      <p:pic>
        <p:nvPicPr>
          <p:cNvPr id="59396" name="Picture 4"/>
          <p:cNvPicPr>
            <a:picLocks noChangeAspect="1" noChangeArrowheads="1"/>
          </p:cNvPicPr>
          <p:nvPr/>
        </p:nvPicPr>
        <p:blipFill>
          <a:blip r:embed="rId3"/>
          <a:srcRect/>
          <a:stretch>
            <a:fillRect/>
          </a:stretch>
        </p:blipFill>
        <p:spPr bwMode="auto">
          <a:xfrm>
            <a:off x="1219200" y="3581400"/>
            <a:ext cx="2776538" cy="2719388"/>
          </a:xfrm>
          <a:prstGeom prst="rect">
            <a:avLst/>
          </a:prstGeom>
          <a:noFill/>
          <a:ln w="9525">
            <a:noFill/>
            <a:miter lim="800000"/>
            <a:headEnd/>
            <a:tailEnd/>
          </a:ln>
        </p:spPr>
      </p:pic>
      <p:pic>
        <p:nvPicPr>
          <p:cNvPr id="7" name="Picture 6" descr="Subacromial Decompression: Shoulder Impingement"/>
          <p:cNvPicPr>
            <a:picLocks noChangeAspect="1" noChangeArrowheads="1"/>
          </p:cNvPicPr>
          <p:nvPr/>
        </p:nvPicPr>
        <p:blipFill>
          <a:blip r:embed="rId4"/>
          <a:srcRect/>
          <a:stretch>
            <a:fillRect/>
          </a:stretch>
        </p:blipFill>
        <p:spPr bwMode="auto">
          <a:xfrm>
            <a:off x="4572000" y="3429000"/>
            <a:ext cx="4238625"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srcRect/>
          <a:stretch>
            <a:fillRect/>
          </a:stretch>
        </p:blipFill>
        <p:spPr bwMode="auto">
          <a:xfrm>
            <a:off x="0" y="304800"/>
            <a:ext cx="2178128" cy="3352800"/>
          </a:xfrm>
          <a:prstGeom prst="rect">
            <a:avLst/>
          </a:prstGeom>
          <a:noFill/>
          <a:ln w="9525">
            <a:noFill/>
            <a:miter lim="800000"/>
            <a:headEnd/>
            <a:tailEnd/>
          </a:ln>
          <a:effectLst/>
        </p:spPr>
      </p:pic>
      <p:pic>
        <p:nvPicPr>
          <p:cNvPr id="5" name="Picture 10"/>
          <p:cNvPicPr>
            <a:picLocks noChangeAspect="1" noChangeArrowheads="1"/>
          </p:cNvPicPr>
          <p:nvPr/>
        </p:nvPicPr>
        <p:blipFill>
          <a:blip r:embed="rId3" cstate="print"/>
          <a:srcRect/>
          <a:stretch>
            <a:fillRect/>
          </a:stretch>
        </p:blipFill>
        <p:spPr>
          <a:xfrm>
            <a:off x="2057400" y="304800"/>
            <a:ext cx="2457450" cy="3276600"/>
          </a:xfrm>
          <a:prstGeom prst="rect">
            <a:avLst/>
          </a:prstGeom>
          <a:noFill/>
          <a:ln/>
        </p:spPr>
      </p:pic>
      <p:pic>
        <p:nvPicPr>
          <p:cNvPr id="6" name="Picture 5"/>
          <p:cNvPicPr>
            <a:picLocks noChangeAspect="1" noChangeArrowheads="1"/>
          </p:cNvPicPr>
          <p:nvPr/>
        </p:nvPicPr>
        <p:blipFill>
          <a:blip r:embed="rId4"/>
          <a:srcRect/>
          <a:stretch>
            <a:fillRect/>
          </a:stretch>
        </p:blipFill>
        <p:spPr>
          <a:xfrm>
            <a:off x="4418135" y="304800"/>
            <a:ext cx="4725865" cy="3276600"/>
          </a:xfrm>
          <a:prstGeom prst="rect">
            <a:avLst/>
          </a:prstGeom>
          <a:noFill/>
          <a:ln/>
        </p:spPr>
      </p:pic>
      <p:pic>
        <p:nvPicPr>
          <p:cNvPr id="7" name="Picture 6"/>
          <p:cNvPicPr>
            <a:picLocks noChangeAspect="1" noChangeArrowheads="1"/>
          </p:cNvPicPr>
          <p:nvPr/>
        </p:nvPicPr>
        <p:blipFill>
          <a:blip r:embed="rId5"/>
          <a:srcRect/>
          <a:stretch>
            <a:fillRect/>
          </a:stretch>
        </p:blipFill>
        <p:spPr>
          <a:xfrm>
            <a:off x="0" y="3581400"/>
            <a:ext cx="8763000" cy="2617787"/>
          </a:xfrm>
          <a:prstGeom prst="rect">
            <a:avLst/>
          </a:prstGeom>
          <a:noFill/>
          <a:ln/>
        </p:spPr>
      </p:pic>
      <p:pic>
        <p:nvPicPr>
          <p:cNvPr id="9" name="Picture 8"/>
          <p:cNvPicPr>
            <a:picLocks noChangeAspect="1" noChangeArrowheads="1"/>
          </p:cNvPicPr>
          <p:nvPr/>
        </p:nvPicPr>
        <p:blipFill>
          <a:blip r:embed="rId6"/>
          <a:srcRect t="50155" r="50588"/>
          <a:stretch>
            <a:fillRect/>
          </a:stretch>
        </p:blipFill>
        <p:spPr>
          <a:xfrm>
            <a:off x="4495800" y="3886200"/>
            <a:ext cx="3200400" cy="2801938"/>
          </a:xfrm>
          <a:prstGeom prst="rect">
            <a:avLst/>
          </a:prstGeom>
          <a:noFill/>
          <a:ln/>
        </p:spPr>
      </p:pic>
      <p:pic>
        <p:nvPicPr>
          <p:cNvPr id="10" name="Picture 4"/>
          <p:cNvPicPr>
            <a:picLocks noChangeAspect="1" noChangeArrowheads="1"/>
          </p:cNvPicPr>
          <p:nvPr/>
        </p:nvPicPr>
        <p:blipFill>
          <a:blip r:embed="rId7"/>
          <a:srcRect/>
          <a:stretch>
            <a:fillRect/>
          </a:stretch>
        </p:blipFill>
        <p:spPr>
          <a:xfrm>
            <a:off x="457200" y="3598862"/>
            <a:ext cx="3429000" cy="325913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normAutofit lnSpcReduction="10000"/>
          </a:bodyPr>
          <a:lstStyle/>
          <a:p>
            <a:r>
              <a:rPr lang="en-US" dirty="0" smtClean="0"/>
              <a:t>The first part of the continuum of Rotator cuff disease</a:t>
            </a:r>
          </a:p>
          <a:p>
            <a:pPr lvl="1"/>
            <a:r>
              <a:rPr lang="en-US" dirty="0" smtClean="0"/>
              <a:t>Outlet impingement &gt; partial &gt; full-thickness &gt; massive RTC tears &gt; RTC </a:t>
            </a:r>
            <a:r>
              <a:rPr lang="en-US" dirty="0" err="1" smtClean="0"/>
              <a:t>arthropathy</a:t>
            </a:r>
            <a:endParaRPr lang="en-US" dirty="0" smtClean="0"/>
          </a:p>
          <a:p>
            <a:r>
              <a:rPr lang="en-US" dirty="0" smtClean="0"/>
              <a:t>Discomfort due to entrapment of the </a:t>
            </a:r>
            <a:r>
              <a:rPr lang="en-US" dirty="0" err="1" smtClean="0"/>
              <a:t>supraspinatus</a:t>
            </a:r>
            <a:r>
              <a:rPr lang="en-US" dirty="0" smtClean="0"/>
              <a:t> tendon and </a:t>
            </a:r>
            <a:r>
              <a:rPr lang="en-US" dirty="0" err="1" smtClean="0"/>
              <a:t>subacromial</a:t>
            </a:r>
            <a:r>
              <a:rPr lang="en-US" dirty="0" smtClean="0"/>
              <a:t> bursa between the </a:t>
            </a:r>
            <a:r>
              <a:rPr lang="en-US" dirty="0" err="1" smtClean="0"/>
              <a:t>anteroinferior</a:t>
            </a:r>
            <a:r>
              <a:rPr lang="en-US" dirty="0" smtClean="0"/>
              <a:t> corner of the </a:t>
            </a:r>
            <a:r>
              <a:rPr lang="en-US" dirty="0" err="1" smtClean="0"/>
              <a:t>acromion</a:t>
            </a:r>
            <a:r>
              <a:rPr lang="en-US" dirty="0" smtClean="0"/>
              <a:t> with the </a:t>
            </a:r>
            <a:r>
              <a:rPr lang="en-US" dirty="0" err="1" smtClean="0"/>
              <a:t>coracoacromial</a:t>
            </a:r>
            <a:r>
              <a:rPr lang="en-US" dirty="0" smtClean="0"/>
              <a:t> ligament and the greater </a:t>
            </a:r>
            <a:r>
              <a:rPr lang="en-US" dirty="0" err="1" smtClean="0"/>
              <a:t>tuberosity</a:t>
            </a:r>
            <a:endParaRPr lang="en-US" dirty="0"/>
          </a:p>
          <a:p>
            <a:pPr lvl="1"/>
            <a:r>
              <a:rPr lang="en-US" dirty="0" smtClean="0"/>
              <a:t>Amplified during humeral flexion and internal rotation</a:t>
            </a:r>
          </a:p>
          <a:p>
            <a:endParaRPr lang="en-US" dirty="0"/>
          </a:p>
          <a:p>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dirty="0" err="1" smtClean="0"/>
              <a:t>Subacromial</a:t>
            </a:r>
            <a:r>
              <a:rPr lang="en-US" dirty="0" smtClean="0"/>
              <a:t> Decompression</a:t>
            </a:r>
            <a:endParaRPr lang="en-US" dirty="0"/>
          </a:p>
        </p:txBody>
      </p:sp>
      <p:sp>
        <p:nvSpPr>
          <p:cNvPr id="3" name="Content Placeholder 2"/>
          <p:cNvSpPr>
            <a:spLocks noGrp="1"/>
          </p:cNvSpPr>
          <p:nvPr>
            <p:ph idx="1"/>
          </p:nvPr>
        </p:nvSpPr>
        <p:spPr>
          <a:xfrm>
            <a:off x="457200" y="1600201"/>
            <a:ext cx="8229600" cy="457199"/>
          </a:xfrm>
        </p:spPr>
        <p:txBody>
          <a:bodyPr>
            <a:normAutofit fontScale="85000" lnSpcReduction="10000"/>
          </a:bodyPr>
          <a:lstStyle/>
          <a:p>
            <a:r>
              <a:rPr lang="en-US" dirty="0" err="1" smtClean="0"/>
              <a:t>Bursectomy</a:t>
            </a:r>
            <a:r>
              <a:rPr lang="en-US" dirty="0" smtClean="0"/>
              <a:t> alone versus </a:t>
            </a:r>
            <a:r>
              <a:rPr lang="en-US" dirty="0" err="1" smtClean="0"/>
              <a:t>Bursectomy</a:t>
            </a:r>
            <a:r>
              <a:rPr lang="en-US" dirty="0" smtClean="0"/>
              <a:t> and </a:t>
            </a:r>
            <a:r>
              <a:rPr lang="en-US" dirty="0" err="1" smtClean="0"/>
              <a:t>acromioplasty</a:t>
            </a:r>
            <a:endParaRPr lang="en-US" dirty="0" smtClean="0"/>
          </a:p>
          <a:p>
            <a:pPr>
              <a:buNone/>
            </a:pPr>
            <a:endParaRPr lang="en-US" dirty="0"/>
          </a:p>
        </p:txBody>
      </p:sp>
      <p:pic>
        <p:nvPicPr>
          <p:cNvPr id="4" name="Picture 4"/>
          <p:cNvPicPr>
            <a:picLocks noChangeAspect="1" noChangeArrowheads="1"/>
          </p:cNvPicPr>
          <p:nvPr/>
        </p:nvPicPr>
        <p:blipFill>
          <a:blip r:embed="rId2"/>
          <a:srcRect b="66615"/>
          <a:stretch>
            <a:fillRect/>
          </a:stretch>
        </p:blipFill>
        <p:spPr bwMode="auto">
          <a:xfrm>
            <a:off x="1066800" y="2057400"/>
            <a:ext cx="6934200" cy="1371600"/>
          </a:xfrm>
          <a:prstGeom prst="rect">
            <a:avLst/>
          </a:prstGeom>
          <a:noFill/>
          <a:ln w="9525">
            <a:noFill/>
            <a:miter lim="800000"/>
            <a:headEnd/>
            <a:tailEnd/>
          </a:ln>
        </p:spPr>
      </p:pic>
      <p:sp>
        <p:nvSpPr>
          <p:cNvPr id="5" name="Rectangle 3"/>
          <p:cNvSpPr txBox="1">
            <a:spLocks noChangeArrowheads="1"/>
          </p:cNvSpPr>
          <p:nvPr/>
        </p:nvSpPr>
        <p:spPr>
          <a:xfrm>
            <a:off x="423333" y="3505200"/>
            <a:ext cx="8686800" cy="19812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At ~2.5yr follow-up no significant differences between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bursectomy</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alone and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bursectomy</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with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acromioplasty</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The type of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acromion</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and severity of symptoms had a greater influence on clinical outcome than treatment type.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Supports intrinsic degenerative condition rather than extrinsic mechanical disorder.</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TextBox 5"/>
          <p:cNvSpPr txBox="1"/>
          <p:nvPr/>
        </p:nvSpPr>
        <p:spPr>
          <a:xfrm>
            <a:off x="7467600" y="2971800"/>
            <a:ext cx="1397177" cy="369332"/>
          </a:xfrm>
          <a:prstGeom prst="rect">
            <a:avLst/>
          </a:prstGeom>
          <a:noFill/>
        </p:spPr>
        <p:txBody>
          <a:bodyPr wrap="none" rtlCol="0">
            <a:spAutoFit/>
          </a:bodyPr>
          <a:lstStyle/>
          <a:p>
            <a:r>
              <a:rPr lang="en-US" dirty="0" err="1" smtClean="0"/>
              <a:t>Henkus</a:t>
            </a:r>
            <a:r>
              <a:rPr lang="en-US" dirty="0" smtClean="0"/>
              <a:t> et al.</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990599"/>
          </a:xfrm>
        </p:spPr>
        <p:txBody>
          <a:bodyPr>
            <a:normAutofit fontScale="85000" lnSpcReduction="20000"/>
          </a:bodyPr>
          <a:lstStyle/>
          <a:p>
            <a:r>
              <a:rPr lang="en-US" dirty="0" smtClean="0"/>
              <a:t>Significant improvement in SF-36 and Simple Shoulder Test functions in 27 full-thickness open cuff repairs without </a:t>
            </a:r>
            <a:r>
              <a:rPr lang="en-US" dirty="0" err="1" smtClean="0"/>
              <a:t>acromioplasty</a:t>
            </a:r>
            <a:r>
              <a:rPr lang="en-US" dirty="0" smtClean="0"/>
              <a:t>.</a:t>
            </a:r>
          </a:p>
          <a:p>
            <a:endParaRPr lang="en-US" dirty="0"/>
          </a:p>
        </p:txBody>
      </p:sp>
      <p:pic>
        <p:nvPicPr>
          <p:cNvPr id="4" name="Picture 4"/>
          <p:cNvPicPr>
            <a:picLocks noChangeAspect="1" noChangeArrowheads="1"/>
          </p:cNvPicPr>
          <p:nvPr/>
        </p:nvPicPr>
        <p:blipFill>
          <a:blip r:embed="rId3"/>
          <a:srcRect t="42322"/>
          <a:stretch>
            <a:fillRect/>
          </a:stretch>
        </p:blipFill>
        <p:spPr bwMode="auto">
          <a:xfrm>
            <a:off x="0" y="0"/>
            <a:ext cx="5334000" cy="1246188"/>
          </a:xfrm>
          <a:prstGeom prst="rect">
            <a:avLst/>
          </a:prstGeom>
          <a:noFill/>
          <a:ln w="9525">
            <a:noFill/>
            <a:miter lim="800000"/>
            <a:headEnd/>
            <a:tailEnd/>
          </a:ln>
        </p:spPr>
      </p:pic>
      <p:pic>
        <p:nvPicPr>
          <p:cNvPr id="5" name="Picture 4"/>
          <p:cNvPicPr>
            <a:picLocks noChangeAspect="1" noChangeArrowheads="1"/>
          </p:cNvPicPr>
          <p:nvPr/>
        </p:nvPicPr>
        <p:blipFill>
          <a:blip r:embed="rId4"/>
          <a:srcRect b="11111"/>
          <a:stretch>
            <a:fillRect/>
          </a:stretch>
        </p:blipFill>
        <p:spPr bwMode="auto">
          <a:xfrm>
            <a:off x="0" y="3429000"/>
            <a:ext cx="5751513" cy="1219200"/>
          </a:xfrm>
          <a:prstGeom prst="rect">
            <a:avLst/>
          </a:prstGeom>
          <a:noFill/>
          <a:ln w="9525">
            <a:noFill/>
            <a:miter lim="800000"/>
            <a:headEnd/>
            <a:tailEnd/>
          </a:ln>
        </p:spPr>
      </p:pic>
      <p:sp>
        <p:nvSpPr>
          <p:cNvPr id="6" name="Rectangle 3"/>
          <p:cNvSpPr txBox="1">
            <a:spLocks noChangeArrowheads="1"/>
          </p:cNvSpPr>
          <p:nvPr/>
        </p:nvSpPr>
        <p:spPr>
          <a:xfrm>
            <a:off x="914400" y="4572000"/>
            <a:ext cx="8229600" cy="1371599"/>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80 pts total with full thickness rotator cuff tears; </a:t>
            </a:r>
          </a:p>
          <a:p>
            <a:pPr marL="800100" lvl="1" indent="-342900">
              <a:spcBef>
                <a:spcPct val="20000"/>
              </a:spcBef>
              <a:buFont typeface="Arial" pitchFamily="34" charset="0"/>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40 arthroscopic repairs alone, 40 with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acromioplasty</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No difference in Constant score or DASH at 2 year f/u.</a:t>
            </a:r>
          </a:p>
        </p:txBody>
      </p:sp>
      <p:pic>
        <p:nvPicPr>
          <p:cNvPr id="7" name="Picture 4"/>
          <p:cNvPicPr>
            <a:picLocks noChangeAspect="1" noChangeArrowheads="1"/>
          </p:cNvPicPr>
          <p:nvPr/>
        </p:nvPicPr>
        <p:blipFill>
          <a:blip r:embed="rId3"/>
          <a:srcRect l="52857" t="3527" b="75312"/>
          <a:stretch>
            <a:fillRect/>
          </a:stretch>
        </p:blipFill>
        <p:spPr bwMode="auto">
          <a:xfrm>
            <a:off x="6629400" y="0"/>
            <a:ext cx="2514600" cy="457200"/>
          </a:xfrm>
          <a:prstGeom prst="rect">
            <a:avLst/>
          </a:prstGeom>
          <a:noFill/>
          <a:ln w="9525">
            <a:noFill/>
            <a:miter lim="800000"/>
            <a:headEnd/>
            <a:tailEnd/>
          </a:ln>
        </p:spPr>
      </p:pic>
      <p:sp>
        <p:nvSpPr>
          <p:cNvPr id="8" name="Rectangle 3"/>
          <p:cNvSpPr txBox="1">
            <a:spLocks/>
          </p:cNvSpPr>
          <p:nvPr/>
        </p:nvSpPr>
        <p:spPr>
          <a:xfrm>
            <a:off x="0" y="2133600"/>
            <a:ext cx="4495800" cy="586582"/>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Gartsman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et.al</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800" b="0" i="0" u="none" strike="noStrike" kern="1200" cap="none" spc="0" normalizeH="0" baseline="0" noProof="0" dirty="0" smtClean="0">
                <a:ln>
                  <a:noFill/>
                </a:ln>
                <a:solidFill>
                  <a:schemeClr val="tx1"/>
                </a:solidFill>
                <a:effectLst/>
                <a:uLnTx/>
                <a:uFillTx/>
                <a:latin typeface="+mn-lt"/>
                <a:ea typeface="+mn-ea"/>
                <a:cs typeface="+mn-cs"/>
              </a:rPr>
              <a:t>[J Shoulder Elbow Surg. 2004 Jul-Aug;13(4):424-6]</a:t>
            </a:r>
          </a:p>
        </p:txBody>
      </p:sp>
      <p:sp>
        <p:nvSpPr>
          <p:cNvPr id="9" name="Rectangle 3"/>
          <p:cNvSpPr txBox="1">
            <a:spLocks/>
          </p:cNvSpPr>
          <p:nvPr/>
        </p:nvSpPr>
        <p:spPr>
          <a:xfrm>
            <a:off x="914400" y="2667000"/>
            <a:ext cx="7810500" cy="762000"/>
          </a:xfrm>
          <a:prstGeom prst="rect">
            <a:avLst/>
          </a:prstGeom>
        </p:spPr>
        <p:txBody>
          <a:bodyPr vert="horz" lIns="91440" tIns="45720" rIns="91440" bIns="45720" rtlCol="0">
            <a:normAutofit fontScale="92500"/>
          </a:bodyPr>
          <a:lstStyle/>
          <a:p>
            <a:pPr marL="285750" indent="-285750">
              <a:lnSpc>
                <a:spcPct val="90000"/>
              </a:lnSpc>
              <a:spcBef>
                <a:spcPct val="20000"/>
              </a:spcBef>
              <a:buFont typeface="Arial" pitchFamily="34" charset="0"/>
              <a:buChar cha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At ~16mos</a:t>
            </a:r>
            <a:r>
              <a:rPr lang="en-US" sz="1600" baseline="0" dirty="0" smtClean="0"/>
              <a:t>,</a:t>
            </a:r>
            <a:r>
              <a:rPr lang="en-US" sz="1600" dirty="0" smtClean="0"/>
              <a:t>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no statistical difference in postoperative ASES scores between FT RTC rep with SAD (91.5 +/- 10.3) and FT RTC rep without SAD (89.2 +/- 15.1) (P =.392). </a:t>
            </a:r>
          </a:p>
          <a:p>
            <a:pPr marL="742950" lvl="1" indent="-285750">
              <a:lnSpc>
                <a:spcPct val="90000"/>
              </a:lnSpc>
              <a:spcBef>
                <a:spcPct val="20000"/>
              </a:spcBef>
              <a:buFont typeface="Arial" pitchFamily="34" charset="0"/>
              <a:buChar cha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(all tears of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supraspinatus</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all with type II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acromion</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TextBox 9"/>
          <p:cNvSpPr txBox="1"/>
          <p:nvPr/>
        </p:nvSpPr>
        <p:spPr>
          <a:xfrm>
            <a:off x="5486400" y="4267200"/>
            <a:ext cx="3657600" cy="369332"/>
          </a:xfrm>
          <a:prstGeom prst="rect">
            <a:avLst/>
          </a:prstGeom>
          <a:noFill/>
        </p:spPr>
        <p:txBody>
          <a:bodyPr wrap="square" rtlCol="0">
            <a:spAutoFit/>
          </a:bodyPr>
          <a:lstStyle/>
          <a:p>
            <a:r>
              <a:rPr lang="en-US" dirty="0"/>
              <a:t>[</a:t>
            </a:r>
            <a:r>
              <a:rPr lang="en-US" i="1" dirty="0"/>
              <a:t>Arthroscopy </a:t>
            </a:r>
            <a:r>
              <a:rPr lang="en-US" dirty="0"/>
              <a:t>2007;23(1):81-88. ]:</a:t>
            </a:r>
          </a:p>
        </p:txBody>
      </p:sp>
      <p:sp>
        <p:nvSpPr>
          <p:cNvPr id="11" name="Content Placeholder 2"/>
          <p:cNvSpPr txBox="1">
            <a:spLocks/>
          </p:cNvSpPr>
          <p:nvPr/>
        </p:nvSpPr>
        <p:spPr>
          <a:xfrm>
            <a:off x="0" y="5943600"/>
            <a:ext cx="8229600" cy="914400"/>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Clinical Practice Guidelines for RCT</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 </a:t>
            </a:r>
            <a:r>
              <a:rPr kumimoji="0" lang="en-US" sz="1400" b="1" i="0" u="none" strike="noStrike" kern="1200" cap="none" spc="0" normalizeH="0" baseline="0" noProof="0" dirty="0" smtClean="0">
                <a:ln>
                  <a:noFill/>
                </a:ln>
                <a:solidFill>
                  <a:schemeClr val="tx1"/>
                </a:solidFill>
                <a:effectLst/>
                <a:uLnTx/>
                <a:uFillTx/>
                <a:latin typeface="+mn-lt"/>
                <a:ea typeface="+mn-ea"/>
                <a:cs typeface="+mn-cs"/>
              </a:rPr>
              <a:t>[</a:t>
            </a:r>
            <a:r>
              <a:rPr kumimoji="0" lang="en-US" sz="1400" b="0" i="1" u="none" strike="noStrike" kern="1200" cap="none" spc="0" normalizeH="0" baseline="0" noProof="0" dirty="0" smtClean="0">
                <a:ln>
                  <a:noFill/>
                </a:ln>
                <a:solidFill>
                  <a:schemeClr val="tx1"/>
                </a:solidFill>
                <a:effectLst/>
                <a:uLnTx/>
                <a:uFillTx/>
                <a:latin typeface="+mn-lt"/>
                <a:ea typeface="+mn-ea"/>
                <a:cs typeface="+mn-cs"/>
              </a:rPr>
              <a:t>J Am </a:t>
            </a:r>
            <a:r>
              <a:rPr kumimoji="0" lang="en-US" sz="1400" b="0" i="1" u="none" strike="noStrike" kern="1200" cap="none" spc="0" normalizeH="0" baseline="0" noProof="0" dirty="0" err="1" smtClean="0">
                <a:ln>
                  <a:noFill/>
                </a:ln>
                <a:solidFill>
                  <a:schemeClr val="tx1"/>
                </a:solidFill>
                <a:effectLst/>
                <a:uLnTx/>
                <a:uFillTx/>
                <a:latin typeface="+mn-lt"/>
                <a:ea typeface="+mn-ea"/>
                <a:cs typeface="+mn-cs"/>
              </a:rPr>
              <a:t>Acad</a:t>
            </a:r>
            <a:r>
              <a:rPr kumimoji="0" lang="en-US" sz="14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i="1" u="none" strike="noStrike" kern="1200" cap="none" spc="0" normalizeH="0" baseline="0" noProof="0" dirty="0" err="1" smtClean="0">
                <a:ln>
                  <a:noFill/>
                </a:ln>
                <a:solidFill>
                  <a:schemeClr val="tx1"/>
                </a:solidFill>
                <a:effectLst/>
                <a:uLnTx/>
                <a:uFillTx/>
                <a:latin typeface="+mn-lt"/>
                <a:ea typeface="+mn-ea"/>
                <a:cs typeface="+mn-cs"/>
              </a:rPr>
              <a:t>Orthop</a:t>
            </a:r>
            <a:r>
              <a:rPr kumimoji="0" lang="en-US" sz="14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i="1" u="none" strike="noStrike" kern="1200" cap="none" spc="0" normalizeH="0" baseline="0" noProof="0" dirty="0" err="1" smtClean="0">
                <a:ln>
                  <a:noFill/>
                </a:ln>
                <a:solidFill>
                  <a:schemeClr val="tx1"/>
                </a:solidFill>
                <a:effectLst/>
                <a:uLnTx/>
                <a:uFillTx/>
                <a:latin typeface="+mn-lt"/>
                <a:ea typeface="+mn-ea"/>
                <a:cs typeface="+mn-cs"/>
              </a:rPr>
              <a:t>Surg</a:t>
            </a:r>
            <a:r>
              <a:rPr kumimoji="0" lang="en-US" sz="14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2011;19: 368-379]</a:t>
            </a:r>
            <a:endParaRPr kumimoji="0" lang="en-US" sz="1400" b="1" i="0" u="none" strike="noStrike" kern="1200" cap="none" spc="0" normalizeH="0" baseline="0" noProof="0" dirty="0" smtClean="0">
              <a:ln>
                <a:noFill/>
              </a:ln>
              <a:solidFill>
                <a:schemeClr val="tx1"/>
              </a:solidFill>
              <a:effectLst/>
              <a:uLnTx/>
              <a:uFillTx/>
              <a:latin typeface="+mn-lt"/>
              <a:ea typeface="+mn-ea"/>
              <a:cs typeface="+mn-cs"/>
            </a:endParaRPr>
          </a:p>
          <a:p>
            <a:pPr marL="1120775" lvl="2" indent="-342900">
              <a:spcBef>
                <a:spcPct val="20000"/>
              </a:spcBef>
              <a:buFont typeface="Arial" pitchFamily="34" charset="0"/>
              <a:buChar char="–"/>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We suggest that routine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acromioplasty</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is not required at the time of rotator cuff repair.</a:t>
            </a:r>
          </a:p>
          <a:p>
            <a:pPr marL="1120775" lvl="2" indent="-342900">
              <a:spcBef>
                <a:spcPct val="20000"/>
              </a:spcBef>
              <a:buFont typeface="Arial" pitchFamily="34" charset="0"/>
              <a:buChar char="–"/>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Grade of Recommendation: Moderate. </a:t>
            </a:r>
            <a:endParaRPr kumimoji="0" lang="en-US" sz="13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Subcoracoid</a:t>
            </a:r>
            <a:r>
              <a:rPr lang="en-US" dirty="0" smtClean="0"/>
              <a:t> Impingement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Impingement of </a:t>
            </a:r>
            <a:r>
              <a:rPr lang="en-US" dirty="0" err="1" smtClean="0"/>
              <a:t>subscapularis</a:t>
            </a:r>
            <a:r>
              <a:rPr lang="en-US" dirty="0" smtClean="0"/>
              <a:t> between </a:t>
            </a:r>
            <a:r>
              <a:rPr lang="en-US" dirty="0" err="1" smtClean="0"/>
              <a:t>humerus</a:t>
            </a:r>
            <a:r>
              <a:rPr lang="en-US" dirty="0" smtClean="0"/>
              <a:t> and </a:t>
            </a:r>
            <a:r>
              <a:rPr lang="en-US" dirty="0" err="1" smtClean="0"/>
              <a:t>coracoid</a:t>
            </a:r>
            <a:r>
              <a:rPr lang="en-US" dirty="0" smtClean="0"/>
              <a:t>.</a:t>
            </a:r>
          </a:p>
          <a:p>
            <a:pPr lvl="1"/>
            <a:r>
              <a:rPr lang="en-US" dirty="0" smtClean="0"/>
              <a:t>Amplified in flexion, adduction, internal rotation</a:t>
            </a:r>
          </a:p>
          <a:p>
            <a:pPr lvl="1"/>
            <a:r>
              <a:rPr lang="en-US" dirty="0" smtClean="0"/>
              <a:t>Tenderness at </a:t>
            </a:r>
            <a:r>
              <a:rPr lang="en-US" dirty="0" err="1" smtClean="0"/>
              <a:t>coracoid</a:t>
            </a:r>
            <a:endParaRPr lang="en-US" dirty="0" smtClean="0"/>
          </a:p>
          <a:p>
            <a:pPr lvl="1"/>
            <a:r>
              <a:rPr lang="en-US" dirty="0" smtClean="0"/>
              <a:t>Risk Factors: long </a:t>
            </a:r>
            <a:r>
              <a:rPr lang="en-US" dirty="0" err="1" smtClean="0"/>
              <a:t>coracoid</a:t>
            </a:r>
            <a:r>
              <a:rPr lang="en-US" dirty="0" smtClean="0"/>
              <a:t>, posterior tightness</a:t>
            </a:r>
          </a:p>
          <a:p>
            <a:r>
              <a:rPr lang="en-US" dirty="0" smtClean="0"/>
              <a:t>Image Findings</a:t>
            </a:r>
          </a:p>
          <a:p>
            <a:pPr lvl="1"/>
            <a:r>
              <a:rPr lang="en-US" dirty="0" smtClean="0"/>
              <a:t>&lt;6mm of </a:t>
            </a:r>
            <a:r>
              <a:rPr lang="en-US" dirty="0" err="1" smtClean="0"/>
              <a:t>coracohumeral</a:t>
            </a:r>
            <a:r>
              <a:rPr lang="en-US" dirty="0" smtClean="0"/>
              <a:t> distance: abnormal</a:t>
            </a:r>
          </a:p>
          <a:p>
            <a:pPr lvl="2"/>
            <a:r>
              <a:rPr lang="en-US" dirty="0" smtClean="0"/>
              <a:t>Normal 8.7mm adducted and 6.7 flexed</a:t>
            </a:r>
          </a:p>
          <a:p>
            <a:r>
              <a:rPr lang="en-US" dirty="0" smtClean="0"/>
              <a:t>Treatment</a:t>
            </a:r>
          </a:p>
          <a:p>
            <a:pPr lvl="1"/>
            <a:r>
              <a:rPr lang="en-US" dirty="0" smtClean="0"/>
              <a:t>Diagnostic/therapeutic injection</a:t>
            </a:r>
          </a:p>
          <a:p>
            <a:pPr lvl="1"/>
            <a:r>
              <a:rPr lang="en-US" dirty="0" smtClean="0"/>
              <a:t>Conservative: rest, ice, NSAIDs, </a:t>
            </a:r>
            <a:r>
              <a:rPr lang="en-US" dirty="0" err="1" smtClean="0"/>
              <a:t>inj</a:t>
            </a:r>
            <a:r>
              <a:rPr lang="en-US" dirty="0" smtClean="0"/>
              <a:t>, activity</a:t>
            </a:r>
          </a:p>
          <a:p>
            <a:pPr lvl="1"/>
            <a:r>
              <a:rPr lang="en-US" dirty="0" smtClean="0"/>
              <a:t>Surgical: arthroscopic/open </a:t>
            </a:r>
            <a:r>
              <a:rPr lang="en-US" dirty="0" err="1" smtClean="0"/>
              <a:t>coracoplasty</a:t>
            </a:r>
            <a:r>
              <a:rPr lang="en-US" dirty="0" smtClean="0"/>
              <a:t> +/- </a:t>
            </a:r>
            <a:r>
              <a:rPr lang="en-US" dirty="0" err="1" smtClean="0"/>
              <a:t>subscap</a:t>
            </a:r>
            <a:endParaRPr lang="en-US" dirty="0" smtClean="0"/>
          </a:p>
          <a:p>
            <a:pPr lvl="2"/>
            <a:r>
              <a:rPr lang="en-US" dirty="0" err="1" smtClean="0"/>
              <a:t>Resect</a:t>
            </a:r>
            <a:r>
              <a:rPr lang="en-US" dirty="0" smtClean="0"/>
              <a:t> </a:t>
            </a:r>
            <a:r>
              <a:rPr lang="en-US" dirty="0" err="1" smtClean="0"/>
              <a:t>posterolateral</a:t>
            </a:r>
            <a:r>
              <a:rPr lang="en-US" dirty="0" smtClean="0"/>
              <a:t> </a:t>
            </a:r>
            <a:r>
              <a:rPr lang="en-US" dirty="0" err="1" smtClean="0"/>
              <a:t>coracoid</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r>
              <a:rPr lang="en-US" dirty="0" smtClean="0"/>
              <a:t>Internal Impingement</a:t>
            </a:r>
            <a:endParaRPr lang="en-US" dirty="0"/>
          </a:p>
        </p:txBody>
      </p:sp>
      <p:sp>
        <p:nvSpPr>
          <p:cNvPr id="3" name="Content Placeholder 2"/>
          <p:cNvSpPr>
            <a:spLocks noGrp="1"/>
          </p:cNvSpPr>
          <p:nvPr>
            <p:ph idx="1"/>
          </p:nvPr>
        </p:nvSpPr>
        <p:spPr>
          <a:xfrm>
            <a:off x="457200" y="1524000"/>
            <a:ext cx="8229600" cy="5050536"/>
          </a:xfrm>
        </p:spPr>
        <p:txBody>
          <a:bodyPr>
            <a:normAutofit fontScale="77500" lnSpcReduction="20000"/>
          </a:bodyPr>
          <a:lstStyle/>
          <a:p>
            <a:r>
              <a:rPr lang="en-US" dirty="0" smtClean="0"/>
              <a:t>Pathology on undersurface of cuff instead of </a:t>
            </a:r>
            <a:r>
              <a:rPr lang="en-US" dirty="0" err="1" smtClean="0"/>
              <a:t>bursal</a:t>
            </a:r>
            <a:r>
              <a:rPr lang="en-US" dirty="0" smtClean="0"/>
              <a:t> sided like “Outlet Impingement”</a:t>
            </a:r>
          </a:p>
          <a:p>
            <a:r>
              <a:rPr lang="en-US" dirty="0" smtClean="0"/>
              <a:t>Impingement of posterior </a:t>
            </a:r>
            <a:r>
              <a:rPr lang="en-US" dirty="0" err="1" smtClean="0"/>
              <a:t>articular</a:t>
            </a:r>
            <a:r>
              <a:rPr lang="en-US" dirty="0" smtClean="0"/>
              <a:t> sided </a:t>
            </a:r>
            <a:r>
              <a:rPr lang="en-US" dirty="0" err="1" smtClean="0"/>
              <a:t>supraspinatus</a:t>
            </a:r>
            <a:r>
              <a:rPr lang="en-US" dirty="0" smtClean="0"/>
              <a:t> on </a:t>
            </a:r>
            <a:r>
              <a:rPr lang="en-US" dirty="0" err="1" smtClean="0"/>
              <a:t>posterosuperior</a:t>
            </a:r>
            <a:r>
              <a:rPr lang="en-US" dirty="0" smtClean="0"/>
              <a:t> </a:t>
            </a:r>
            <a:r>
              <a:rPr lang="en-US" dirty="0" err="1" smtClean="0"/>
              <a:t>glenoid</a:t>
            </a:r>
            <a:r>
              <a:rPr lang="en-US" dirty="0" smtClean="0"/>
              <a:t> rim</a:t>
            </a:r>
          </a:p>
          <a:p>
            <a:pPr lvl="1"/>
            <a:r>
              <a:rPr lang="en-US" dirty="0" smtClean="0"/>
              <a:t>Amplified during abduction external rotation, </a:t>
            </a:r>
          </a:p>
          <a:p>
            <a:pPr lvl="2"/>
            <a:r>
              <a:rPr lang="en-US" dirty="0" smtClean="0"/>
              <a:t>late cocking/early acceleration</a:t>
            </a:r>
          </a:p>
          <a:p>
            <a:pPr lvl="1"/>
            <a:r>
              <a:rPr lang="en-US" dirty="0" smtClean="0"/>
              <a:t>Restricted internal rotation</a:t>
            </a:r>
          </a:p>
          <a:p>
            <a:r>
              <a:rPr lang="en-US" dirty="0" smtClean="0"/>
              <a:t>Associated Findings</a:t>
            </a:r>
          </a:p>
          <a:p>
            <a:pPr lvl="1"/>
            <a:r>
              <a:rPr lang="en-US" dirty="0" smtClean="0"/>
              <a:t>fraying of posterior rotator cuff, PASTA lesions</a:t>
            </a:r>
          </a:p>
          <a:p>
            <a:pPr lvl="1"/>
            <a:r>
              <a:rPr lang="en-US" dirty="0" smtClean="0"/>
              <a:t>posterior and superior </a:t>
            </a:r>
            <a:r>
              <a:rPr lang="en-US" dirty="0" err="1" smtClean="0"/>
              <a:t>labral</a:t>
            </a:r>
            <a:r>
              <a:rPr lang="en-US" dirty="0" smtClean="0"/>
              <a:t> lesions</a:t>
            </a:r>
          </a:p>
          <a:p>
            <a:pPr lvl="1"/>
            <a:r>
              <a:rPr lang="en-US" dirty="0" smtClean="0"/>
              <a:t>Hypertrophy/scarring of post. capsule/</a:t>
            </a:r>
            <a:r>
              <a:rPr lang="en-US" dirty="0" err="1" smtClean="0"/>
              <a:t>glenoid</a:t>
            </a:r>
            <a:r>
              <a:rPr lang="en-US" dirty="0" smtClean="0"/>
              <a:t> (</a:t>
            </a:r>
            <a:r>
              <a:rPr lang="en-US" dirty="0" err="1" smtClean="0"/>
              <a:t>Bennet</a:t>
            </a:r>
            <a:r>
              <a:rPr lang="en-US" dirty="0" smtClean="0"/>
              <a:t> lesion)</a:t>
            </a:r>
          </a:p>
          <a:p>
            <a:pPr lvl="1"/>
            <a:r>
              <a:rPr lang="en-US" dirty="0" smtClean="0"/>
              <a:t>cartilage damage at posterior </a:t>
            </a:r>
            <a:r>
              <a:rPr lang="en-US" dirty="0" err="1" smtClean="0"/>
              <a:t>glenoid</a:t>
            </a:r>
            <a:endParaRPr lang="en-US" dirty="0" smtClean="0"/>
          </a:p>
          <a:p>
            <a:r>
              <a:rPr lang="en-US" dirty="0" smtClean="0"/>
              <a:t>Treatment</a:t>
            </a:r>
          </a:p>
          <a:p>
            <a:pPr lvl="1"/>
            <a:r>
              <a:rPr lang="en-US" dirty="0" smtClean="0"/>
              <a:t>Conservative: PT - </a:t>
            </a:r>
            <a:r>
              <a:rPr lang="en-US" dirty="0" err="1" smtClean="0"/>
              <a:t>posteoinferior</a:t>
            </a:r>
            <a:r>
              <a:rPr lang="en-US" dirty="0" smtClean="0"/>
              <a:t> capsule stretching</a:t>
            </a:r>
          </a:p>
          <a:p>
            <a:pPr lvl="1"/>
            <a:r>
              <a:rPr lang="en-US" dirty="0" smtClean="0"/>
              <a:t>Surgical: Arthroscopic Debridement/Repair of RTC and Labrum</a:t>
            </a:r>
          </a:p>
          <a:p>
            <a:pPr lvl="1"/>
            <a:r>
              <a:rPr lang="en-US" dirty="0" smtClean="0"/>
              <a:t>Surgical: posterior capsule release </a:t>
            </a:r>
            <a:r>
              <a:rPr lang="en-US" dirty="0" err="1" smtClean="0"/>
              <a:t>vs</a:t>
            </a:r>
            <a:r>
              <a:rPr lang="en-US" dirty="0" smtClean="0"/>
              <a:t> anterior stabilization</a:t>
            </a:r>
          </a:p>
          <a:p>
            <a:endParaRPr lang="en-US" dirty="0" smtClean="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nvGraphicFramePr>
        <p:xfrm>
          <a:off x="1295400" y="258763"/>
          <a:ext cx="6629400" cy="6269037"/>
        </p:xfrm>
        <a:graphic>
          <a:graphicData uri="http://schemas.openxmlformats.org/presentationml/2006/ole">
            <mc:AlternateContent xmlns:mc="http://schemas.openxmlformats.org/markup-compatibility/2006">
              <mc:Choice xmlns:v="urn:schemas-microsoft-com:vml" Requires="v">
                <p:oleObj spid="_x0000_s1032" name="Acrobat Document" r:id="rId3" imgW="4723810" imgH="4466667" progId="AcroExch.Document.7">
                  <p:embed/>
                </p:oleObj>
              </mc:Choice>
              <mc:Fallback>
                <p:oleObj name="Acrobat Document" r:id="rId3" imgW="4723810" imgH="4466667"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8763"/>
                        <a:ext cx="6629400" cy="6269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srcRect/>
          <a:stretch>
            <a:fillRect/>
          </a:stretch>
        </p:blipFill>
        <p:spPr bwMode="auto">
          <a:xfrm>
            <a:off x="2209800" y="457200"/>
            <a:ext cx="5205413" cy="60198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7772400" cy="1143000"/>
          </a:xfrm>
        </p:spPr>
        <p:txBody>
          <a:bodyPr/>
          <a:lstStyle/>
          <a:p>
            <a:r>
              <a:rPr lang="en-US"/>
              <a:t>Rotator Cuff Load Sharing</a:t>
            </a:r>
          </a:p>
        </p:txBody>
      </p:sp>
      <p:pic>
        <p:nvPicPr>
          <p:cNvPr id="30723" name="Picture 3"/>
          <p:cNvPicPr>
            <a:picLocks noChangeAspect="1" noChangeArrowheads="1"/>
          </p:cNvPicPr>
          <p:nvPr/>
        </p:nvPicPr>
        <p:blipFill>
          <a:blip r:embed="rId3"/>
          <a:srcRect/>
          <a:stretch>
            <a:fillRect/>
          </a:stretch>
        </p:blipFill>
        <p:spPr bwMode="auto">
          <a:xfrm>
            <a:off x="0" y="914400"/>
            <a:ext cx="5638800" cy="3384550"/>
          </a:xfrm>
          <a:prstGeom prst="rect">
            <a:avLst/>
          </a:prstGeom>
          <a:noFill/>
          <a:ln w="9525">
            <a:noFill/>
            <a:miter lim="800000"/>
            <a:headEnd/>
            <a:tailEnd/>
          </a:ln>
          <a:effectLst/>
        </p:spPr>
      </p:pic>
      <p:pic>
        <p:nvPicPr>
          <p:cNvPr id="30724" name="Picture 4"/>
          <p:cNvPicPr>
            <a:picLocks noChangeAspect="1" noChangeArrowheads="1"/>
          </p:cNvPicPr>
          <p:nvPr/>
        </p:nvPicPr>
        <p:blipFill>
          <a:blip r:embed="rId4"/>
          <a:srcRect/>
          <a:stretch>
            <a:fillRect/>
          </a:stretch>
        </p:blipFill>
        <p:spPr bwMode="auto">
          <a:xfrm>
            <a:off x="3276600" y="3752850"/>
            <a:ext cx="5867400" cy="3105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1371600" y="609600"/>
            <a:ext cx="7378700" cy="1143000"/>
          </a:xfrm>
          <a:ln/>
        </p:spPr>
        <p:txBody>
          <a:bodyPr/>
          <a:lstStyle/>
          <a:p>
            <a:pPr>
              <a:lnSpc>
                <a:spcPct val="8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Impingement</a:t>
            </a:r>
          </a:p>
        </p:txBody>
      </p:sp>
      <p:pic>
        <p:nvPicPr>
          <p:cNvPr id="23554" name="Picture 2"/>
          <p:cNvPicPr>
            <a:picLocks noChangeAspect="1" noChangeArrowheads="1"/>
          </p:cNvPicPr>
          <p:nvPr/>
        </p:nvPicPr>
        <p:blipFill>
          <a:blip r:embed="rId3"/>
          <a:srcRect/>
          <a:stretch>
            <a:fillRect/>
          </a:stretch>
        </p:blipFill>
        <p:spPr bwMode="auto">
          <a:xfrm>
            <a:off x="762000" y="1644650"/>
            <a:ext cx="7239000" cy="505301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85800" y="0"/>
            <a:ext cx="7772400" cy="1143000"/>
          </a:xfrm>
        </p:spPr>
        <p:txBody>
          <a:bodyPr/>
          <a:lstStyle/>
          <a:p>
            <a:r>
              <a:rPr lang="en-US"/>
              <a:t>Acromioplasty</a:t>
            </a:r>
          </a:p>
        </p:txBody>
      </p:sp>
      <p:pic>
        <p:nvPicPr>
          <p:cNvPr id="98309" name="Picture 5"/>
          <p:cNvPicPr>
            <a:picLocks noGrp="1" noChangeAspect="1" noChangeArrowheads="1"/>
          </p:cNvPicPr>
          <p:nvPr>
            <p:ph type="clipArt" sz="half" idx="1"/>
          </p:nvPr>
        </p:nvPicPr>
        <p:blipFill>
          <a:blip r:embed="rId2"/>
          <a:srcRect/>
          <a:stretch>
            <a:fillRect/>
          </a:stretch>
        </p:blipFill>
        <p:spPr>
          <a:xfrm>
            <a:off x="1219200" y="990600"/>
            <a:ext cx="6477000" cy="5621338"/>
          </a:xfrm>
          <a:noFill/>
          <a:ln/>
        </p:spPr>
      </p:pic>
      <p:sp>
        <p:nvSpPr>
          <p:cNvPr id="98308" name="Rectangle 4"/>
          <p:cNvSpPr>
            <a:spLocks noGrp="1" noChangeArrowheads="1"/>
          </p:cNvSpPr>
          <p:nvPr>
            <p:ph type="body" sz="half" idx="2"/>
          </p:nvPr>
        </p:nvSpPr>
        <p:spPr/>
        <p:txBody>
          <a:bodyPr/>
          <a:lstStyle/>
          <a:p>
            <a:endParaRPr lang="en-US"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err="1" smtClean="0">
                <a:solidFill>
                  <a:schemeClr val="tx2">
                    <a:satMod val="200000"/>
                  </a:schemeClr>
                </a:solidFill>
              </a:rPr>
              <a:t>Neer</a:t>
            </a:r>
            <a:r>
              <a:rPr lang="en-US" dirty="0" smtClean="0">
                <a:solidFill>
                  <a:schemeClr val="tx2">
                    <a:satMod val="200000"/>
                  </a:schemeClr>
                </a:solidFill>
              </a:rPr>
              <a:t> staging for impingement</a:t>
            </a:r>
            <a:endParaRPr lang="en-US" dirty="0">
              <a:solidFill>
                <a:schemeClr val="tx2">
                  <a:satMod val="200000"/>
                </a:schemeClr>
              </a:solidFill>
            </a:endParaRPr>
          </a:p>
        </p:txBody>
      </p:sp>
      <p:sp>
        <p:nvSpPr>
          <p:cNvPr id="24579" name="Content Placeholder 2"/>
          <p:cNvSpPr>
            <a:spLocks noGrp="1"/>
          </p:cNvSpPr>
          <p:nvPr>
            <p:ph idx="1"/>
          </p:nvPr>
        </p:nvSpPr>
        <p:spPr/>
        <p:txBody>
          <a:bodyPr>
            <a:normAutofit/>
          </a:bodyPr>
          <a:lstStyle/>
          <a:p>
            <a:pPr eaLnBrk="1" hangingPunct="1"/>
            <a:r>
              <a:rPr lang="en-US" smtClean="0"/>
              <a:t>Stage I – acute bursitis with subacromial edema and hemorrhage.</a:t>
            </a:r>
          </a:p>
          <a:p>
            <a:pPr eaLnBrk="1" hangingPunct="1"/>
            <a:r>
              <a:rPr lang="en-US" smtClean="0"/>
              <a:t>Stage II – if extrinsic compression continues, bursa no longer lubricates underlying rotator cuff, leading to tendinopathy of rotator cuff tendons.  Supraspinatus fibers may become frayed and progress to partial thickness tear.</a:t>
            </a:r>
          </a:p>
          <a:p>
            <a:pPr eaLnBrk="1" hangingPunct="1"/>
            <a:r>
              <a:rPr lang="en-US" smtClean="0"/>
              <a:t>Stage III – progression of partial thickness to full thickness tear.</a:t>
            </a:r>
          </a:p>
        </p:txBody>
      </p:sp>
      <p:sp>
        <p:nvSpPr>
          <p:cNvPr id="4" name="Slide Number Placeholder 22"/>
          <p:cNvSpPr>
            <a:spLocks noGrp="1"/>
          </p:cNvSpPr>
          <p:nvPr>
            <p:ph type="sldNum" sz="quarter" idx="12"/>
          </p:nvPr>
        </p:nvSpPr>
        <p:spPr/>
        <p:txBody>
          <a:bodyPr/>
          <a:lstStyle/>
          <a:p>
            <a:pPr>
              <a:defRPr/>
            </a:pPr>
            <a:fld id="{E4C92F44-9570-4961-8CF9-A602AF02F134}" type="slidenum">
              <a:rPr lang="en-US"/>
              <a:pPr>
                <a:defRPr/>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pPr eaLnBrk="1" fontAlgn="auto" hangingPunct="1">
              <a:spcAft>
                <a:spcPts val="0"/>
              </a:spcAft>
              <a:defRPr/>
            </a:pPr>
            <a:r>
              <a:rPr lang="en-US" dirty="0" smtClean="0">
                <a:solidFill>
                  <a:schemeClr val="tx2">
                    <a:satMod val="200000"/>
                  </a:schemeClr>
                </a:solidFill>
              </a:rPr>
              <a:t>Theories</a:t>
            </a:r>
            <a:endParaRPr lang="en-US" dirty="0">
              <a:solidFill>
                <a:schemeClr val="tx2">
                  <a:satMod val="200000"/>
                </a:schemeClr>
              </a:solidFill>
            </a:endParaRPr>
          </a:p>
        </p:txBody>
      </p:sp>
      <p:sp>
        <p:nvSpPr>
          <p:cNvPr id="20483" name="Content Placeholder 2"/>
          <p:cNvSpPr>
            <a:spLocks noGrp="1"/>
          </p:cNvSpPr>
          <p:nvPr>
            <p:ph idx="1"/>
          </p:nvPr>
        </p:nvSpPr>
        <p:spPr>
          <a:xfrm>
            <a:off x="457200" y="1600200"/>
            <a:ext cx="6172200" cy="4525963"/>
          </a:xfrm>
        </p:spPr>
        <p:txBody>
          <a:bodyPr/>
          <a:lstStyle/>
          <a:p>
            <a:pPr eaLnBrk="1" hangingPunct="1"/>
            <a:r>
              <a:rPr lang="en-US" dirty="0" smtClean="0"/>
              <a:t>Extrinsic:</a:t>
            </a:r>
          </a:p>
          <a:p>
            <a:pPr lvl="1"/>
            <a:r>
              <a:rPr lang="en-US" dirty="0" smtClean="0"/>
              <a:t>Rotator cuff disease due to primary extrinsic compression.</a:t>
            </a:r>
          </a:p>
          <a:p>
            <a:pPr eaLnBrk="1" hangingPunct="1"/>
            <a:r>
              <a:rPr lang="en-US" dirty="0" smtClean="0"/>
              <a:t>Intrinsic:</a:t>
            </a:r>
          </a:p>
          <a:p>
            <a:pPr lvl="1"/>
            <a:r>
              <a:rPr lang="en-US" dirty="0" smtClean="0"/>
              <a:t>Disease due to intrinsic tendon degeneration, with </a:t>
            </a:r>
            <a:r>
              <a:rPr lang="en-US" dirty="0" err="1" smtClean="0"/>
              <a:t>subacromial</a:t>
            </a:r>
            <a:r>
              <a:rPr lang="en-US" dirty="0" smtClean="0"/>
              <a:t> impingement secondary to cuff weakness and humeral ascent against overlying structures.</a:t>
            </a:r>
          </a:p>
        </p:txBody>
      </p:sp>
      <p:sp>
        <p:nvSpPr>
          <p:cNvPr id="4" name="Slide Number Placeholder 22"/>
          <p:cNvSpPr>
            <a:spLocks noGrp="1"/>
          </p:cNvSpPr>
          <p:nvPr>
            <p:ph type="sldNum" sz="quarter" idx="12"/>
          </p:nvPr>
        </p:nvSpPr>
        <p:spPr/>
        <p:txBody>
          <a:bodyPr/>
          <a:lstStyle/>
          <a:p>
            <a:pPr>
              <a:defRPr/>
            </a:pPr>
            <a:fld id="{798DB22F-0879-4DF2-9A0B-78D017FE24D2}" type="slidenum">
              <a:rPr lang="en-US"/>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Extrinsic compression</a:t>
            </a:r>
            <a:endParaRPr lang="en-US" dirty="0">
              <a:solidFill>
                <a:schemeClr val="tx2">
                  <a:satMod val="200000"/>
                </a:schemeClr>
              </a:solidFill>
            </a:endParaRPr>
          </a:p>
        </p:txBody>
      </p:sp>
      <p:sp>
        <p:nvSpPr>
          <p:cNvPr id="21507" name="Content Placeholder 2"/>
          <p:cNvSpPr>
            <a:spLocks noGrp="1"/>
          </p:cNvSpPr>
          <p:nvPr>
            <p:ph idx="1"/>
          </p:nvPr>
        </p:nvSpPr>
        <p:spPr/>
        <p:txBody>
          <a:bodyPr/>
          <a:lstStyle/>
          <a:p>
            <a:pPr eaLnBrk="1" hangingPunct="1"/>
            <a:r>
              <a:rPr lang="en-US" smtClean="0"/>
              <a:t>Location of extrinsic compression source.</a:t>
            </a:r>
          </a:p>
          <a:p>
            <a:pPr lvl="1" eaLnBrk="1" hangingPunct="1"/>
            <a:r>
              <a:rPr lang="en-US" smtClean="0"/>
              <a:t>Watson-Jones described impingement of lateral acromion on cuff in midarc of abduction.</a:t>
            </a:r>
          </a:p>
          <a:p>
            <a:pPr lvl="1" eaLnBrk="1" hangingPunct="1"/>
            <a:r>
              <a:rPr lang="en-US" smtClean="0"/>
              <a:t>Neer </a:t>
            </a:r>
            <a:r>
              <a:rPr lang="en-US" i="1" smtClean="0"/>
              <a:t>JBJS Am</a:t>
            </a:r>
            <a:r>
              <a:rPr lang="en-US" smtClean="0"/>
              <a:t> 1972; 54(1): 41-50 </a:t>
            </a:r>
          </a:p>
          <a:p>
            <a:pPr lvl="2" eaLnBrk="1" hangingPunct="1"/>
            <a:r>
              <a:rPr lang="en-US" smtClean="0"/>
              <a:t>Dissection of 100 cadaver scapulae, identified spurs and excrescences on undersurface of anterior acromion.</a:t>
            </a:r>
          </a:p>
          <a:p>
            <a:pPr lvl="2" eaLnBrk="1" hangingPunct="1"/>
            <a:r>
              <a:rPr lang="en-US" smtClean="0"/>
              <a:t>Anterior acromion and CAL caused impingement of RTC and humeral head.</a:t>
            </a:r>
          </a:p>
          <a:p>
            <a:pPr lvl="1" eaLnBrk="1" hangingPunct="1"/>
            <a:endParaRPr lang="en-US" smtClean="0"/>
          </a:p>
          <a:p>
            <a:pPr eaLnBrk="1" hangingPunct="1"/>
            <a:endParaRPr lang="en-US" smtClean="0"/>
          </a:p>
        </p:txBody>
      </p:sp>
      <p:sp>
        <p:nvSpPr>
          <p:cNvPr id="4" name="Slide Number Placeholder 22"/>
          <p:cNvSpPr>
            <a:spLocks noGrp="1"/>
          </p:cNvSpPr>
          <p:nvPr>
            <p:ph type="sldNum" sz="quarter" idx="12"/>
          </p:nvPr>
        </p:nvSpPr>
        <p:spPr/>
        <p:txBody>
          <a:bodyPr/>
          <a:lstStyle/>
          <a:p>
            <a:pPr>
              <a:defRPr/>
            </a:pPr>
            <a:fld id="{802E5E48-E434-4187-B543-1BC6DF369734}" type="slidenum">
              <a:rPr lang="en-US"/>
              <a:pPr>
                <a:defRPr/>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pPr eaLnBrk="1" fontAlgn="auto" hangingPunct="1">
              <a:spcAft>
                <a:spcPts val="0"/>
              </a:spcAft>
              <a:defRPr/>
            </a:pPr>
            <a:r>
              <a:rPr lang="en-US" dirty="0" err="1" smtClean="0">
                <a:solidFill>
                  <a:schemeClr val="tx2">
                    <a:satMod val="200000"/>
                  </a:schemeClr>
                </a:solidFill>
              </a:rPr>
              <a:t>Acromial</a:t>
            </a:r>
            <a:r>
              <a:rPr lang="en-US" dirty="0" smtClean="0">
                <a:solidFill>
                  <a:schemeClr val="tx2">
                    <a:satMod val="200000"/>
                  </a:schemeClr>
                </a:solidFill>
              </a:rPr>
              <a:t> morphology</a:t>
            </a:r>
            <a:endParaRPr lang="en-US" dirty="0">
              <a:solidFill>
                <a:schemeClr val="tx2">
                  <a:satMod val="200000"/>
                </a:schemeClr>
              </a:solidFill>
            </a:endParaRPr>
          </a:p>
        </p:txBody>
      </p:sp>
      <p:sp>
        <p:nvSpPr>
          <p:cNvPr id="3" name="Content Placeholder 2"/>
          <p:cNvSpPr>
            <a:spLocks noGrp="1"/>
          </p:cNvSpPr>
          <p:nvPr>
            <p:ph idx="1"/>
          </p:nvPr>
        </p:nvSpPr>
        <p:spPr>
          <a:xfrm>
            <a:off x="914400" y="1784350"/>
            <a:ext cx="6477000" cy="4572000"/>
          </a:xfrm>
        </p:spPr>
        <p:txBody>
          <a:bodyPr>
            <a:normAutofit fontScale="70000" lnSpcReduction="20000"/>
          </a:bodyPr>
          <a:lstStyle/>
          <a:p>
            <a:pPr marL="411480" eaLnBrk="1" fontAlgn="auto" hangingPunct="1">
              <a:spcAft>
                <a:spcPts val="0"/>
              </a:spcAft>
              <a:buFont typeface="Wingdings"/>
              <a:buChar char=""/>
              <a:defRPr/>
            </a:pPr>
            <a:r>
              <a:rPr lang="en-US" dirty="0" err="1" smtClean="0"/>
              <a:t>Bigliani</a:t>
            </a:r>
            <a:r>
              <a:rPr lang="en-US" dirty="0" smtClean="0"/>
              <a:t> et al </a:t>
            </a:r>
            <a:r>
              <a:rPr lang="en-US" i="1" dirty="0" err="1" smtClean="0"/>
              <a:t>Orthop</a:t>
            </a:r>
            <a:r>
              <a:rPr lang="en-US" i="1" dirty="0" smtClean="0"/>
              <a:t> Trans</a:t>
            </a:r>
            <a:r>
              <a:rPr lang="en-US" dirty="0" smtClean="0"/>
              <a:t> 1986; 10: 216.</a:t>
            </a:r>
          </a:p>
          <a:p>
            <a:pPr marL="740664" lvl="1" eaLnBrk="1" fontAlgn="auto" hangingPunct="1">
              <a:spcAft>
                <a:spcPts val="0"/>
              </a:spcAft>
              <a:buFont typeface="Wingdings"/>
              <a:buChar char=""/>
              <a:defRPr/>
            </a:pPr>
            <a:r>
              <a:rPr lang="en-US" dirty="0" smtClean="0"/>
              <a:t>Type I – flat</a:t>
            </a:r>
          </a:p>
          <a:p>
            <a:pPr marL="740664" lvl="1" eaLnBrk="1" fontAlgn="auto" hangingPunct="1">
              <a:spcAft>
                <a:spcPts val="0"/>
              </a:spcAft>
              <a:buFont typeface="Wingdings"/>
              <a:buChar char=""/>
              <a:defRPr/>
            </a:pPr>
            <a:r>
              <a:rPr lang="en-US" dirty="0" smtClean="0"/>
              <a:t>Type II – curved</a:t>
            </a:r>
          </a:p>
          <a:p>
            <a:pPr marL="740664" lvl="1" eaLnBrk="1" fontAlgn="auto" hangingPunct="1">
              <a:spcAft>
                <a:spcPts val="0"/>
              </a:spcAft>
              <a:buFont typeface="Wingdings"/>
              <a:buChar char=""/>
              <a:defRPr/>
            </a:pPr>
            <a:r>
              <a:rPr lang="en-US" dirty="0" smtClean="0"/>
              <a:t>Type III – hooked</a:t>
            </a:r>
          </a:p>
          <a:p>
            <a:pPr marL="411480" eaLnBrk="1" fontAlgn="auto" hangingPunct="1">
              <a:spcAft>
                <a:spcPts val="0"/>
              </a:spcAft>
              <a:buFont typeface="Wingdings"/>
              <a:buChar char=""/>
              <a:defRPr/>
            </a:pPr>
            <a:endParaRPr lang="en-US" dirty="0" smtClean="0"/>
          </a:p>
          <a:p>
            <a:pPr marL="411480" eaLnBrk="1" fontAlgn="auto" hangingPunct="1">
              <a:spcAft>
                <a:spcPts val="0"/>
              </a:spcAft>
              <a:buFont typeface="Wingdings"/>
              <a:buChar char=""/>
              <a:defRPr/>
            </a:pPr>
            <a:r>
              <a:rPr lang="en-US" dirty="0" smtClean="0"/>
              <a:t>Type III Hook-shaped </a:t>
            </a:r>
            <a:r>
              <a:rPr lang="en-US" dirty="0" err="1" smtClean="0"/>
              <a:t>acromion</a:t>
            </a:r>
            <a:r>
              <a:rPr lang="en-US" dirty="0" smtClean="0"/>
              <a:t> associated with:</a:t>
            </a:r>
          </a:p>
          <a:p>
            <a:pPr marL="811530" lvl="1">
              <a:buFont typeface="Wingdings"/>
              <a:buChar char=""/>
              <a:defRPr/>
            </a:pPr>
            <a:r>
              <a:rPr lang="en-US" dirty="0" smtClean="0"/>
              <a:t>cuff degeneration.</a:t>
            </a:r>
          </a:p>
          <a:p>
            <a:pPr marL="811530" lvl="1">
              <a:buFont typeface="Wingdings"/>
              <a:buChar char=""/>
              <a:defRPr/>
            </a:pPr>
            <a:r>
              <a:rPr lang="en-US" dirty="0" smtClean="0"/>
              <a:t>higher incidence of cuff tears</a:t>
            </a:r>
          </a:p>
          <a:p>
            <a:pPr marL="411480" eaLnBrk="1" fontAlgn="auto" hangingPunct="1">
              <a:spcAft>
                <a:spcPts val="0"/>
              </a:spcAft>
              <a:buFont typeface="Wingdings"/>
              <a:buChar char=""/>
              <a:defRPr/>
            </a:pPr>
            <a:endParaRPr lang="en-US" dirty="0" smtClean="0"/>
          </a:p>
          <a:p>
            <a:pPr marL="411480" eaLnBrk="1" fontAlgn="auto" hangingPunct="1">
              <a:spcAft>
                <a:spcPts val="0"/>
              </a:spcAft>
              <a:buFont typeface="Wingdings"/>
              <a:buChar char=""/>
              <a:defRPr/>
            </a:pPr>
            <a:r>
              <a:rPr lang="en-US" dirty="0" smtClean="0"/>
              <a:t>Nicholson et al </a:t>
            </a:r>
            <a:r>
              <a:rPr lang="en-US" i="1" dirty="0" smtClean="0"/>
              <a:t>J Shoulder Elbow </a:t>
            </a:r>
            <a:r>
              <a:rPr lang="en-US" i="1" dirty="0" err="1" smtClean="0"/>
              <a:t>Surg</a:t>
            </a:r>
            <a:r>
              <a:rPr lang="en-US" dirty="0" smtClean="0"/>
              <a:t> 1996; 5 (1): 1-11 </a:t>
            </a:r>
          </a:p>
          <a:p>
            <a:pPr marL="740664" lvl="1" eaLnBrk="1" fontAlgn="auto" hangingPunct="1">
              <a:spcAft>
                <a:spcPts val="0"/>
              </a:spcAft>
              <a:buFont typeface="Wingdings"/>
              <a:buChar char=""/>
              <a:defRPr/>
            </a:pPr>
            <a:r>
              <a:rPr lang="en-US" dirty="0" smtClean="0"/>
              <a:t>study of age cohorts of scapulae from museum collection.</a:t>
            </a:r>
          </a:p>
          <a:p>
            <a:pPr marL="740664" lvl="1" eaLnBrk="1" fontAlgn="auto" hangingPunct="1">
              <a:spcAft>
                <a:spcPts val="0"/>
              </a:spcAft>
              <a:buFont typeface="Wingdings"/>
              <a:buChar char=""/>
              <a:defRPr/>
            </a:pPr>
            <a:r>
              <a:rPr lang="en-US" dirty="0" smtClean="0"/>
              <a:t>Incidence of spurs (ossification at insertion of </a:t>
            </a:r>
            <a:r>
              <a:rPr lang="en-US" dirty="0" err="1" smtClean="0"/>
              <a:t>coracoacromial</a:t>
            </a:r>
            <a:r>
              <a:rPr lang="en-US" dirty="0" smtClean="0"/>
              <a:t> ligament) increased with age, </a:t>
            </a:r>
          </a:p>
          <a:p>
            <a:pPr marL="740664" lvl="1" eaLnBrk="1" fontAlgn="auto" hangingPunct="1">
              <a:spcAft>
                <a:spcPts val="0"/>
              </a:spcAft>
              <a:buFont typeface="Wingdings"/>
              <a:buChar char=""/>
              <a:defRPr/>
            </a:pPr>
            <a:r>
              <a:rPr lang="en-US" dirty="0" smtClean="0"/>
              <a:t>whereas overall </a:t>
            </a:r>
            <a:r>
              <a:rPr lang="en-US" dirty="0" err="1" smtClean="0"/>
              <a:t>acromial</a:t>
            </a:r>
            <a:r>
              <a:rPr lang="en-US" dirty="0" smtClean="0"/>
              <a:t> shape remained same.</a:t>
            </a:r>
          </a:p>
        </p:txBody>
      </p:sp>
      <p:sp>
        <p:nvSpPr>
          <p:cNvPr id="5" name="Slide Number Placeholder 22"/>
          <p:cNvSpPr>
            <a:spLocks noGrp="1"/>
          </p:cNvSpPr>
          <p:nvPr>
            <p:ph type="sldNum" sz="quarter" idx="12"/>
          </p:nvPr>
        </p:nvSpPr>
        <p:spPr/>
        <p:txBody>
          <a:bodyPr/>
          <a:lstStyle/>
          <a:p>
            <a:pPr>
              <a:defRPr/>
            </a:pPr>
            <a:fld id="{54F9A6F2-1CF7-426C-A1F1-162C577457AB}" type="slidenum">
              <a:rPr lang="en-US"/>
              <a:pPr>
                <a:defRPr/>
              </a:pPr>
              <a:t>7</a:t>
            </a:fld>
            <a:endParaRPr lang="en-US"/>
          </a:p>
        </p:txBody>
      </p:sp>
      <p:pic>
        <p:nvPicPr>
          <p:cNvPr id="25604" name="Picture 2"/>
          <p:cNvPicPr>
            <a:picLocks noChangeAspect="1" noChangeArrowheads="1"/>
          </p:cNvPicPr>
          <p:nvPr/>
        </p:nvPicPr>
        <p:blipFill>
          <a:blip r:embed="rId3"/>
          <a:srcRect/>
          <a:stretch>
            <a:fillRect/>
          </a:stretch>
        </p:blipFill>
        <p:spPr bwMode="auto">
          <a:xfrm>
            <a:off x="7010400" y="457200"/>
            <a:ext cx="1928813"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lstStyle/>
          <a:p>
            <a:pPr eaLnBrk="1" fontAlgn="auto" hangingPunct="1">
              <a:spcAft>
                <a:spcPts val="0"/>
              </a:spcAft>
              <a:defRPr/>
            </a:pPr>
            <a:r>
              <a:rPr lang="en-US" dirty="0" smtClean="0">
                <a:solidFill>
                  <a:schemeClr val="tx2">
                    <a:satMod val="200000"/>
                  </a:schemeClr>
                </a:solidFill>
              </a:rPr>
              <a:t>Intrinsic degeneration</a:t>
            </a:r>
            <a:endParaRPr lang="en-US" dirty="0">
              <a:solidFill>
                <a:schemeClr val="tx2">
                  <a:satMod val="200000"/>
                </a:schemeClr>
              </a:solidFill>
            </a:endParaRPr>
          </a:p>
        </p:txBody>
      </p:sp>
      <p:sp>
        <p:nvSpPr>
          <p:cNvPr id="3" name="Content Placeholder 2"/>
          <p:cNvSpPr>
            <a:spLocks noGrp="1"/>
          </p:cNvSpPr>
          <p:nvPr>
            <p:ph idx="1"/>
          </p:nvPr>
        </p:nvSpPr>
        <p:spPr>
          <a:xfrm>
            <a:off x="457200" y="1524000"/>
            <a:ext cx="8229600" cy="5050536"/>
          </a:xfrm>
        </p:spPr>
        <p:txBody>
          <a:bodyPr>
            <a:normAutofit fontScale="70000" lnSpcReduction="20000"/>
          </a:bodyPr>
          <a:lstStyle/>
          <a:p>
            <a:pPr marL="411480" eaLnBrk="1" fontAlgn="auto" hangingPunct="1">
              <a:spcAft>
                <a:spcPts val="0"/>
              </a:spcAft>
              <a:buFont typeface="Wingdings"/>
              <a:buChar char=""/>
              <a:defRPr/>
            </a:pPr>
            <a:r>
              <a:rPr lang="en-US" dirty="0" smtClean="0"/>
              <a:t>Proposed intrinsic etiologies include:</a:t>
            </a:r>
          </a:p>
          <a:p>
            <a:pPr marL="811530" lvl="1">
              <a:buFont typeface="Wingdings"/>
              <a:buChar char=""/>
              <a:defRPr/>
            </a:pPr>
            <a:r>
              <a:rPr lang="en-US" dirty="0" smtClean="0"/>
              <a:t>diminished vascular supply,</a:t>
            </a:r>
          </a:p>
          <a:p>
            <a:pPr marL="1211580" lvl="2">
              <a:buFont typeface="Wingdings"/>
              <a:buChar char=""/>
              <a:defRPr/>
            </a:pPr>
            <a:r>
              <a:rPr lang="en-US" dirty="0" err="1"/>
              <a:t>Lohr</a:t>
            </a:r>
            <a:r>
              <a:rPr lang="en-US" dirty="0"/>
              <a:t> and </a:t>
            </a:r>
            <a:r>
              <a:rPr lang="en-US" dirty="0" err="1"/>
              <a:t>Uhthoff</a:t>
            </a:r>
            <a:r>
              <a:rPr lang="en-US" dirty="0"/>
              <a:t> </a:t>
            </a:r>
            <a:r>
              <a:rPr lang="en-US" i="1" dirty="0" err="1"/>
              <a:t>Clin</a:t>
            </a:r>
            <a:r>
              <a:rPr lang="en-US" i="1" dirty="0"/>
              <a:t> </a:t>
            </a:r>
            <a:r>
              <a:rPr lang="en-US" i="1" dirty="0" err="1"/>
              <a:t>Orthop</a:t>
            </a:r>
            <a:r>
              <a:rPr lang="en-US" i="1" dirty="0"/>
              <a:t> Related Res </a:t>
            </a:r>
            <a:r>
              <a:rPr lang="en-US" dirty="0"/>
              <a:t>1990; 254: 35-38.</a:t>
            </a:r>
          </a:p>
          <a:p>
            <a:pPr marL="1668780" lvl="3">
              <a:buFont typeface="Wingdings"/>
              <a:buChar char=""/>
              <a:defRPr/>
            </a:pPr>
            <a:r>
              <a:rPr lang="en-US" dirty="0"/>
              <a:t>18 cadavers 26-84 yrs – identified zone of </a:t>
            </a:r>
            <a:r>
              <a:rPr lang="en-US" dirty="0" err="1"/>
              <a:t>hypovascularity</a:t>
            </a:r>
            <a:r>
              <a:rPr lang="en-US" dirty="0"/>
              <a:t> within </a:t>
            </a:r>
            <a:r>
              <a:rPr lang="en-US" dirty="0" err="1"/>
              <a:t>supraspinatus</a:t>
            </a:r>
            <a:r>
              <a:rPr lang="en-US" dirty="0"/>
              <a:t> tendon and specifically noted that no vessels present distally on </a:t>
            </a:r>
            <a:r>
              <a:rPr lang="en-US" dirty="0" err="1"/>
              <a:t>articular</a:t>
            </a:r>
            <a:r>
              <a:rPr lang="en-US" dirty="0"/>
              <a:t> portion of tendon.</a:t>
            </a:r>
          </a:p>
          <a:p>
            <a:pPr marL="811530" lvl="1">
              <a:buFont typeface="Wingdings"/>
              <a:buChar char=""/>
              <a:defRPr/>
            </a:pPr>
            <a:r>
              <a:rPr lang="en-US" dirty="0" smtClean="0"/>
              <a:t>aging, </a:t>
            </a:r>
          </a:p>
          <a:p>
            <a:pPr marL="811530" lvl="1">
              <a:buFont typeface="Wingdings"/>
              <a:buChar char=""/>
              <a:defRPr/>
            </a:pPr>
            <a:r>
              <a:rPr lang="en-US" dirty="0" smtClean="0"/>
              <a:t>Degeneration and thinning of collagen fascicles</a:t>
            </a:r>
          </a:p>
          <a:p>
            <a:pPr marL="811530" lvl="1">
              <a:buFont typeface="Wingdings"/>
              <a:buChar char=""/>
              <a:defRPr/>
            </a:pPr>
            <a:r>
              <a:rPr lang="en-US" dirty="0" smtClean="0"/>
              <a:t>and tensile forces leading to rotator cuff failure.</a:t>
            </a:r>
          </a:p>
          <a:p>
            <a:endParaRPr lang="en-US" dirty="0" smtClean="0"/>
          </a:p>
          <a:p>
            <a:r>
              <a:rPr lang="en-US" dirty="0" smtClean="0"/>
              <a:t>Weakness and damage to </a:t>
            </a:r>
            <a:r>
              <a:rPr lang="en-US" dirty="0" err="1" smtClean="0"/>
              <a:t>supraspinatus</a:t>
            </a:r>
            <a:r>
              <a:rPr lang="en-US" dirty="0"/>
              <a:t> </a:t>
            </a:r>
            <a:r>
              <a:rPr lang="en-US" dirty="0" smtClean="0"/>
              <a:t>leads to inability to maintain humeral head centered on </a:t>
            </a:r>
            <a:r>
              <a:rPr lang="en-US" dirty="0" err="1" smtClean="0"/>
              <a:t>glenoid</a:t>
            </a:r>
            <a:r>
              <a:rPr lang="en-US" dirty="0" smtClean="0"/>
              <a:t>.</a:t>
            </a:r>
          </a:p>
          <a:p>
            <a:pPr lvl="1"/>
            <a:r>
              <a:rPr lang="en-US" dirty="0" smtClean="0"/>
              <a:t>Humeral head migrates superiorly; </a:t>
            </a:r>
            <a:r>
              <a:rPr lang="en-US" dirty="0" err="1" smtClean="0"/>
              <a:t>subacromial</a:t>
            </a:r>
            <a:r>
              <a:rPr lang="en-US" dirty="0" smtClean="0"/>
              <a:t> space narrows abutting </a:t>
            </a:r>
            <a:r>
              <a:rPr lang="en-US" dirty="0" err="1" smtClean="0"/>
              <a:t>tuberosity</a:t>
            </a:r>
            <a:r>
              <a:rPr lang="en-US" dirty="0" smtClean="0"/>
              <a:t> and cuff against undersurface of </a:t>
            </a:r>
            <a:r>
              <a:rPr lang="en-US" dirty="0" err="1" smtClean="0"/>
              <a:t>acromion</a:t>
            </a:r>
            <a:r>
              <a:rPr lang="en-US" dirty="0" smtClean="0"/>
              <a:t> leading to </a:t>
            </a:r>
            <a:r>
              <a:rPr lang="en-US" dirty="0" err="1" smtClean="0"/>
              <a:t>osteophytic</a:t>
            </a:r>
            <a:r>
              <a:rPr lang="en-US" dirty="0" smtClean="0"/>
              <a:t> spurring of </a:t>
            </a:r>
            <a:r>
              <a:rPr lang="en-US" dirty="0" err="1" smtClean="0"/>
              <a:t>acromion</a:t>
            </a:r>
            <a:r>
              <a:rPr lang="en-US" dirty="0" smtClean="0"/>
              <a:t> and </a:t>
            </a:r>
            <a:r>
              <a:rPr lang="en-US" dirty="0" err="1" smtClean="0"/>
              <a:t>tuberosity</a:t>
            </a:r>
            <a:r>
              <a:rPr lang="en-US" dirty="0" smtClean="0"/>
              <a:t> erosion.</a:t>
            </a:r>
          </a:p>
          <a:p>
            <a:pPr marL="411480">
              <a:buFont typeface="Wingdings"/>
              <a:buChar char=""/>
              <a:defRPr/>
            </a:pPr>
            <a:endParaRPr lang="en-US" dirty="0" smtClean="0"/>
          </a:p>
          <a:p>
            <a:pPr marL="811530" lvl="1">
              <a:buFont typeface="Wingdings"/>
              <a:buChar char=""/>
              <a:defRPr/>
            </a:pPr>
            <a:r>
              <a:rPr lang="en-US" dirty="0" err="1" smtClean="0"/>
              <a:t>Mayerhoefer</a:t>
            </a:r>
            <a:r>
              <a:rPr lang="en-US" dirty="0"/>
              <a:t>. </a:t>
            </a:r>
            <a:r>
              <a:rPr lang="en-US" i="1" dirty="0" err="1"/>
              <a:t>Clin</a:t>
            </a:r>
            <a:r>
              <a:rPr lang="en-US" i="1" dirty="0"/>
              <a:t> J Sports Med </a:t>
            </a:r>
            <a:r>
              <a:rPr lang="en-US" dirty="0"/>
              <a:t>2009; 59 (1): 44-47.</a:t>
            </a:r>
          </a:p>
          <a:p>
            <a:pPr marL="1140714" lvl="2">
              <a:buFont typeface="Wingdings"/>
              <a:buChar char=""/>
              <a:defRPr/>
            </a:pPr>
            <a:r>
              <a:rPr lang="en-US" dirty="0"/>
              <a:t>Radiographs and MRI of 47 pts with unilateral </a:t>
            </a:r>
            <a:r>
              <a:rPr lang="en-US" dirty="0" err="1"/>
              <a:t>subacromial</a:t>
            </a:r>
            <a:r>
              <a:rPr lang="en-US" dirty="0"/>
              <a:t> impingement </a:t>
            </a:r>
            <a:r>
              <a:rPr lang="en-US" dirty="0" err="1"/>
              <a:t>sydrome</a:t>
            </a:r>
            <a:r>
              <a:rPr lang="en-US" dirty="0"/>
              <a:t>.</a:t>
            </a:r>
          </a:p>
          <a:p>
            <a:pPr marL="1140714" lvl="2">
              <a:buFont typeface="Wingdings"/>
              <a:buChar char=""/>
              <a:defRPr/>
            </a:pPr>
            <a:r>
              <a:rPr lang="en-US" dirty="0" err="1"/>
              <a:t>Acromiohumeral</a:t>
            </a:r>
            <a:r>
              <a:rPr lang="en-US" dirty="0"/>
              <a:t> distance, not shape more predictive of clinical status.</a:t>
            </a:r>
          </a:p>
          <a:p>
            <a:pPr lvl="1"/>
            <a:endParaRPr lang="en-US" dirty="0" smtClean="0"/>
          </a:p>
          <a:p>
            <a:pPr marL="811530" lvl="1">
              <a:buFont typeface="Wingdings"/>
              <a:buChar char=""/>
              <a:defRPr/>
            </a:pPr>
            <a:endParaRPr lang="en-US" dirty="0" smtClean="0"/>
          </a:p>
          <a:p>
            <a:pPr marL="411480" eaLnBrk="1" fontAlgn="auto" hangingPunct="1">
              <a:spcAft>
                <a:spcPts val="0"/>
              </a:spcAft>
              <a:buFont typeface="Wingdings"/>
              <a:buChar char=""/>
              <a:defRPr/>
            </a:pPr>
            <a:endParaRPr lang="en-US" dirty="0"/>
          </a:p>
        </p:txBody>
      </p:sp>
      <p:sp>
        <p:nvSpPr>
          <p:cNvPr id="4" name="Slide Number Placeholder 22"/>
          <p:cNvSpPr>
            <a:spLocks noGrp="1"/>
          </p:cNvSpPr>
          <p:nvPr>
            <p:ph type="sldNum" sz="quarter" idx="12"/>
          </p:nvPr>
        </p:nvSpPr>
        <p:spPr/>
        <p:txBody>
          <a:bodyPr/>
          <a:lstStyle/>
          <a:p>
            <a:pPr>
              <a:defRPr/>
            </a:pPr>
            <a:fld id="{C825797C-1BD5-409A-8359-EC60DB4EE50B}" type="slidenum">
              <a:rPr lang="en-US"/>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200000"/>
                  </a:schemeClr>
                </a:solidFill>
              </a:rPr>
              <a:t>Diagnosis</a:t>
            </a:r>
            <a:endParaRPr lang="en-US" dirty="0">
              <a:solidFill>
                <a:schemeClr val="tx2">
                  <a:satMod val="200000"/>
                </a:schemeClr>
              </a:solidFill>
            </a:endParaRPr>
          </a:p>
        </p:txBody>
      </p:sp>
      <p:sp>
        <p:nvSpPr>
          <p:cNvPr id="31747" name="Content Placeholder 2"/>
          <p:cNvSpPr>
            <a:spLocks noGrp="1"/>
          </p:cNvSpPr>
          <p:nvPr>
            <p:ph idx="1"/>
          </p:nvPr>
        </p:nvSpPr>
        <p:spPr/>
        <p:txBody>
          <a:bodyPr>
            <a:normAutofit lnSpcReduction="10000"/>
          </a:bodyPr>
          <a:lstStyle/>
          <a:p>
            <a:pPr eaLnBrk="1" hangingPunct="1"/>
            <a:r>
              <a:rPr lang="en-US" dirty="0" smtClean="0"/>
              <a:t>History:</a:t>
            </a:r>
          </a:p>
          <a:p>
            <a:pPr lvl="1"/>
            <a:r>
              <a:rPr lang="en-US" dirty="0" smtClean="0"/>
              <a:t>Exacerbation of symptoms with shoulder elevation at or above 90° or with lifting items away from body.</a:t>
            </a:r>
          </a:p>
          <a:p>
            <a:pPr lvl="2"/>
            <a:r>
              <a:rPr lang="en-US" dirty="0" smtClean="0"/>
              <a:t>Cuff related symptoms such as </a:t>
            </a:r>
            <a:r>
              <a:rPr lang="en-US" dirty="0" err="1" smtClean="0"/>
              <a:t>anterolateral</a:t>
            </a:r>
            <a:r>
              <a:rPr lang="en-US" dirty="0" smtClean="0"/>
              <a:t> arm pain.</a:t>
            </a:r>
          </a:p>
          <a:p>
            <a:pPr lvl="1"/>
            <a:r>
              <a:rPr lang="en-US" dirty="0" smtClean="0"/>
              <a:t>pain will often become worse at night, as the </a:t>
            </a:r>
            <a:r>
              <a:rPr lang="en-US" dirty="0" err="1" smtClean="0"/>
              <a:t>subacromial</a:t>
            </a:r>
            <a:r>
              <a:rPr lang="en-US" dirty="0" smtClean="0"/>
              <a:t> bursa becomes hyperemic after a day of activity</a:t>
            </a:r>
          </a:p>
          <a:p>
            <a:pPr eaLnBrk="1" hangingPunct="1"/>
            <a:r>
              <a:rPr lang="en-US" dirty="0" smtClean="0"/>
              <a:t>Physical Examination</a:t>
            </a:r>
          </a:p>
          <a:p>
            <a:pPr eaLnBrk="1" hangingPunct="1"/>
            <a:r>
              <a:rPr lang="en-US" dirty="0" smtClean="0"/>
              <a:t>Imaging</a:t>
            </a:r>
          </a:p>
        </p:txBody>
      </p:sp>
      <p:sp>
        <p:nvSpPr>
          <p:cNvPr id="4" name="Slide Number Placeholder 22"/>
          <p:cNvSpPr>
            <a:spLocks noGrp="1"/>
          </p:cNvSpPr>
          <p:nvPr>
            <p:ph type="sldNum" sz="quarter" idx="12"/>
          </p:nvPr>
        </p:nvSpPr>
        <p:spPr/>
        <p:txBody>
          <a:bodyPr/>
          <a:lstStyle/>
          <a:p>
            <a:pPr>
              <a:defRPr/>
            </a:pPr>
            <a:fld id="{C3E078B9-3FCA-46E8-844F-36B72CC98C7E}" type="slidenum">
              <a:rPr lang="en-US"/>
              <a:pPr>
                <a:defRPr/>
              </a:pPr>
              <a:t>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598</TotalTime>
  <Words>2117</Words>
  <Application>Microsoft Macintosh PowerPoint</Application>
  <PresentationFormat>On-screen Show (4:3)</PresentationFormat>
  <Paragraphs>261</Paragraphs>
  <Slides>38</Slides>
  <Notes>17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7" baseType="lpstr">
      <vt:lpstr>Arial</vt:lpstr>
      <vt:lpstr>Calibri</vt:lpstr>
      <vt:lpstr>Corbel</vt:lpstr>
      <vt:lpstr>Georgia</vt:lpstr>
      <vt:lpstr>Trebuchet MS</vt:lpstr>
      <vt:lpstr>Wingdings</vt:lpstr>
      <vt:lpstr>Wingdings 2</vt:lpstr>
      <vt:lpstr>Urban</vt:lpstr>
      <vt:lpstr>Acrobat Document</vt:lpstr>
      <vt:lpstr>Shoulder Subacromial (outlet) Impingement</vt:lpstr>
      <vt:lpstr>Outline</vt:lpstr>
      <vt:lpstr>Definition</vt:lpstr>
      <vt:lpstr>Neer staging for impingement</vt:lpstr>
      <vt:lpstr>Theories</vt:lpstr>
      <vt:lpstr>Extrinsic compression</vt:lpstr>
      <vt:lpstr>Acromial morphology</vt:lpstr>
      <vt:lpstr>Intrinsic degeneration</vt:lpstr>
      <vt:lpstr>Diagnosis</vt:lpstr>
      <vt:lpstr>Examination</vt:lpstr>
      <vt:lpstr>PowerPoint Presentation</vt:lpstr>
      <vt:lpstr>Examination</vt:lpstr>
      <vt:lpstr>PowerPoint Presentation</vt:lpstr>
      <vt:lpstr>Examination</vt:lpstr>
      <vt:lpstr>Horn Blower’s</vt:lpstr>
      <vt:lpstr>Jobe (“empty can”)</vt:lpstr>
      <vt:lpstr>Belly Press/Lift Off/Sacral Lag/Bear Hug</vt:lpstr>
      <vt:lpstr>Examination</vt:lpstr>
      <vt:lpstr>PowerPoint Presentation</vt:lpstr>
      <vt:lpstr>PowerPoint Presentation</vt:lpstr>
      <vt:lpstr>Imaging</vt:lpstr>
      <vt:lpstr>Imaging – MRI</vt:lpstr>
      <vt:lpstr>Treatment</vt:lpstr>
      <vt:lpstr>PowerPoint Presentation</vt:lpstr>
      <vt:lpstr>PowerPoint Presentation</vt:lpstr>
      <vt:lpstr>Surgical Treatment</vt:lpstr>
      <vt:lpstr>PowerPoint Presentation</vt:lpstr>
      <vt:lpstr>Arthroscopic subacromial decompression</vt:lpstr>
      <vt:lpstr>PowerPoint Presentation</vt:lpstr>
      <vt:lpstr>Subacromial Decompression</vt:lpstr>
      <vt:lpstr>PowerPoint Presentation</vt:lpstr>
      <vt:lpstr>Subcoracoid Impingement</vt:lpstr>
      <vt:lpstr>Internal Impingement</vt:lpstr>
      <vt:lpstr>PowerPoint Presentation</vt:lpstr>
      <vt:lpstr>PowerPoint Presentation</vt:lpstr>
      <vt:lpstr>Rotator Cuff Load Sharing</vt:lpstr>
      <vt:lpstr>Impingement</vt:lpstr>
      <vt:lpstr>Acromioplasty</vt:lpstr>
    </vt:vector>
  </TitlesOfParts>
  <Company>Microsoft</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Shoulder Outlet Impingement</dc:title>
  <dc:creator>Amalia dlT</dc:creator>
  <cp:lastModifiedBy>Ian Rice</cp:lastModifiedBy>
  <cp:revision>12</cp:revision>
  <dcterms:created xsi:type="dcterms:W3CDTF">2013-10-26T13:38:36Z</dcterms:created>
  <dcterms:modified xsi:type="dcterms:W3CDTF">2017-04-24T19:29:21Z</dcterms:modified>
</cp:coreProperties>
</file>